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Be Vietnam" charset="1" panose="00000500000000000000"/>
      <p:regular r:id="rId26"/>
    </p:embeddedFont>
    <p:embeddedFont>
      <p:font typeface="Heebo Bold" charset="1" panose="00000800000000000000"/>
      <p:regular r:id="rId27"/>
    </p:embeddedFont>
    <p:embeddedFont>
      <p:font typeface="Be Vietnam Bold" charset="1" panose="00000900000000000000"/>
      <p:regular r:id="rId28"/>
    </p:embeddedFont>
    <p:embeddedFont>
      <p:font typeface="Heebo Bold Bold" charset="1" panose="00000900000000000000"/>
      <p:regular r:id="rId29"/>
    </p:embeddedFont>
    <p:embeddedFont>
      <p:font typeface="Be Vietnam Bold Italics" charset="1" panose="00000900000000000000"/>
      <p:regular r:id="rId30"/>
    </p:embeddedFont>
    <p:embeddedFont>
      <p:font typeface="Be Vietnam Italics" charset="1" panose="000005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slide3.xml" Type="http://schemas.openxmlformats.org/officeDocument/2006/relationships/slid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Relationship Id="rId4" Target="../media/image29.jpeg" Type="http://schemas.openxmlformats.org/officeDocument/2006/relationships/image"/><Relationship Id="rId5" Target="../media/image30.jpeg" Type="http://schemas.openxmlformats.org/officeDocument/2006/relationships/image"/><Relationship Id="rId6" Target="slide3.xml" Type="http://schemas.openxmlformats.org/officeDocument/2006/relationships/slid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slide3.xml" Type="http://schemas.openxmlformats.org/officeDocument/2006/relationships/slid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43.png" Type="http://schemas.openxmlformats.org/officeDocument/2006/relationships/image"/><Relationship Id="rId19" Target="../media/image44.svg" Type="http://schemas.openxmlformats.org/officeDocument/2006/relationships/image"/><Relationship Id="rId2" Target="../media/image20.png" Type="http://schemas.openxmlformats.org/officeDocument/2006/relationships/image"/><Relationship Id="rId20" Target="../media/image45.png" Type="http://schemas.openxmlformats.org/officeDocument/2006/relationships/image"/><Relationship Id="rId21" Target="../media/image46.svg" Type="http://schemas.openxmlformats.org/officeDocument/2006/relationships/image"/><Relationship Id="rId22" Target="../media/image47.png" Type="http://schemas.openxmlformats.org/officeDocument/2006/relationships/image"/><Relationship Id="rId23" Target="../media/image48.svg" Type="http://schemas.openxmlformats.org/officeDocument/2006/relationships/image"/><Relationship Id="rId24" Target="../media/image49.png" Type="http://schemas.openxmlformats.org/officeDocument/2006/relationships/image"/><Relationship Id="rId25" Target="../media/image50.svg" Type="http://schemas.openxmlformats.org/officeDocument/2006/relationships/image"/><Relationship Id="rId26" Target="../media/image51.png" Type="http://schemas.openxmlformats.org/officeDocument/2006/relationships/image"/><Relationship Id="rId27" Target="../media/image52.svg" Type="http://schemas.openxmlformats.org/officeDocument/2006/relationships/image"/><Relationship Id="rId28" Target="../media/image53.png" Type="http://schemas.openxmlformats.org/officeDocument/2006/relationships/image"/><Relationship Id="rId29" Target="../media/image54.svg" Type="http://schemas.openxmlformats.org/officeDocument/2006/relationships/image"/><Relationship Id="rId3" Target="../media/image21.svg" Type="http://schemas.openxmlformats.org/officeDocument/2006/relationships/image"/><Relationship Id="rId30" Target="../media/image55.png" Type="http://schemas.openxmlformats.org/officeDocument/2006/relationships/image"/><Relationship Id="rId31" Target="../media/image56.svg" Type="http://schemas.openxmlformats.org/officeDocument/2006/relationships/image"/><Relationship Id="rId32" Target="../media/image57.png" Type="http://schemas.openxmlformats.org/officeDocument/2006/relationships/image"/><Relationship Id="rId33" Target="../media/image58.svg" Type="http://schemas.openxmlformats.org/officeDocument/2006/relationships/image"/><Relationship Id="rId34" Target="../media/image59.png" Type="http://schemas.openxmlformats.org/officeDocument/2006/relationships/image"/><Relationship Id="rId35" Target="../media/image60.svg" Type="http://schemas.openxmlformats.org/officeDocument/2006/relationships/image"/><Relationship Id="rId36" Target="../media/image61.png" Type="http://schemas.openxmlformats.org/officeDocument/2006/relationships/image"/><Relationship Id="rId37" Target="../media/image62.svg" Type="http://schemas.openxmlformats.org/officeDocument/2006/relationships/image"/><Relationship Id="rId38" Target="../media/image63.png" Type="http://schemas.openxmlformats.org/officeDocument/2006/relationships/image"/><Relationship Id="rId39" Target="../media/image64.svg" Type="http://schemas.openxmlformats.org/officeDocument/2006/relationships/image"/><Relationship Id="rId4" Target="../media/image35.png" Type="http://schemas.openxmlformats.org/officeDocument/2006/relationships/image"/><Relationship Id="rId40" Target="../media/image65.png" Type="http://schemas.openxmlformats.org/officeDocument/2006/relationships/image"/><Relationship Id="rId41" Target="../media/image66.svg" Type="http://schemas.openxmlformats.org/officeDocument/2006/relationships/image"/><Relationship Id="rId42" Target="../media/image67.png" Type="http://schemas.openxmlformats.org/officeDocument/2006/relationships/image"/><Relationship Id="rId43" Target="../media/image68.svg" Type="http://schemas.openxmlformats.org/officeDocument/2006/relationships/image"/><Relationship Id="rId44" Target="../media/image22.png" Type="http://schemas.openxmlformats.org/officeDocument/2006/relationships/image"/><Relationship Id="rId45" Target="../media/image23.svg" Type="http://schemas.openxmlformats.org/officeDocument/2006/relationships/image"/><Relationship Id="rId46" Target="../media/image24.png" Type="http://schemas.openxmlformats.org/officeDocument/2006/relationships/image"/><Relationship Id="rId47" Target="../media/image25.svg" Type="http://schemas.openxmlformats.org/officeDocument/2006/relationships/image"/><Relationship Id="rId48" Target="../media/image69.png" Type="http://schemas.openxmlformats.org/officeDocument/2006/relationships/image"/><Relationship Id="rId49" Target="../media/image70.svg" Type="http://schemas.openxmlformats.org/officeDocument/2006/relationships/image"/><Relationship Id="rId5" Target="../media/image36.svg" Type="http://schemas.openxmlformats.org/officeDocument/2006/relationships/image"/><Relationship Id="rId50" Target="../media/image71.png" Type="http://schemas.openxmlformats.org/officeDocument/2006/relationships/image"/><Relationship Id="rId51" Target="../media/image72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4.xml" Type="http://schemas.openxmlformats.org/officeDocument/2006/relationships/slide"/><Relationship Id="rId3" Target="slide8.xml" Type="http://schemas.openxmlformats.org/officeDocument/2006/relationships/slide"/><Relationship Id="rId4" Target="slide9.xml" Type="http://schemas.openxmlformats.org/officeDocument/2006/relationships/slide"/><Relationship Id="rId5" Target="slide14.xml" Type="http://schemas.openxmlformats.org/officeDocument/2006/relationships/slide"/><Relationship Id="rId6" Target="slide16.xml" Type="http://schemas.openxmlformats.org/officeDocument/2006/relationships/slid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slide3.xml" Type="http://schemas.openxmlformats.org/officeDocument/2006/relationships/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slide3.xml" Type="http://schemas.openxmlformats.org/officeDocument/2006/relationships/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slide3.xml" Type="http://schemas.openxmlformats.org/officeDocument/2006/relationships/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0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66312" y="-130711"/>
            <a:ext cx="7730398" cy="10548422"/>
            <a:chOff x="0" y="0"/>
            <a:chExt cx="2035990" cy="2778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5989" cy="2778185"/>
            </a:xfrm>
            <a:custGeom>
              <a:avLst/>
              <a:gdLst/>
              <a:ahLst/>
              <a:cxnLst/>
              <a:rect r="r" b="b" t="t" l="l"/>
              <a:pathLst>
                <a:path h="2778185" w="2035989">
                  <a:moveTo>
                    <a:pt x="100149" y="0"/>
                  </a:moveTo>
                  <a:lnTo>
                    <a:pt x="1935840" y="0"/>
                  </a:lnTo>
                  <a:cubicBezTo>
                    <a:pt x="1991151" y="0"/>
                    <a:pt x="2035989" y="44838"/>
                    <a:pt x="2035989" y="100149"/>
                  </a:cubicBezTo>
                  <a:lnTo>
                    <a:pt x="2035989" y="2678036"/>
                  </a:lnTo>
                  <a:cubicBezTo>
                    <a:pt x="2035989" y="2733347"/>
                    <a:pt x="1991151" y="2778185"/>
                    <a:pt x="1935840" y="2778185"/>
                  </a:cubicBezTo>
                  <a:lnTo>
                    <a:pt x="100149" y="2778185"/>
                  </a:lnTo>
                  <a:cubicBezTo>
                    <a:pt x="44838" y="2778185"/>
                    <a:pt x="0" y="2733347"/>
                    <a:pt x="0" y="2678036"/>
                  </a:cubicBezTo>
                  <a:lnTo>
                    <a:pt x="0" y="100149"/>
                  </a:lnTo>
                  <a:cubicBezTo>
                    <a:pt x="0" y="44838"/>
                    <a:pt x="44838" y="0"/>
                    <a:pt x="100149" y="0"/>
                  </a:cubicBezTo>
                  <a:close/>
                </a:path>
              </a:pathLst>
            </a:custGeom>
            <a:solidFill>
              <a:srgbClr val="DDF1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035990" cy="2854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155981" y="-130711"/>
            <a:ext cx="7132019" cy="10548422"/>
            <a:chOff x="0" y="0"/>
            <a:chExt cx="1878392" cy="27781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78392" cy="2778185"/>
            </a:xfrm>
            <a:custGeom>
              <a:avLst/>
              <a:gdLst/>
              <a:ahLst/>
              <a:cxnLst/>
              <a:rect r="r" b="b" t="t" l="l"/>
              <a:pathLst>
                <a:path h="2778185" w="1878392">
                  <a:moveTo>
                    <a:pt x="108552" y="0"/>
                  </a:moveTo>
                  <a:lnTo>
                    <a:pt x="1769840" y="0"/>
                  </a:lnTo>
                  <a:cubicBezTo>
                    <a:pt x="1829792" y="0"/>
                    <a:pt x="1878392" y="48600"/>
                    <a:pt x="1878392" y="108552"/>
                  </a:cubicBezTo>
                  <a:lnTo>
                    <a:pt x="1878392" y="2669634"/>
                  </a:lnTo>
                  <a:cubicBezTo>
                    <a:pt x="1878392" y="2729585"/>
                    <a:pt x="1829792" y="2778185"/>
                    <a:pt x="1769840" y="2778185"/>
                  </a:cubicBezTo>
                  <a:lnTo>
                    <a:pt x="108552" y="2778185"/>
                  </a:lnTo>
                  <a:cubicBezTo>
                    <a:pt x="48600" y="2778185"/>
                    <a:pt x="0" y="2729585"/>
                    <a:pt x="0" y="2669634"/>
                  </a:cubicBezTo>
                  <a:lnTo>
                    <a:pt x="0" y="108552"/>
                  </a:lnTo>
                  <a:cubicBezTo>
                    <a:pt x="0" y="48600"/>
                    <a:pt x="48600" y="0"/>
                    <a:pt x="108552" y="0"/>
                  </a:cubicBezTo>
                  <a:close/>
                </a:path>
              </a:pathLst>
            </a:custGeom>
            <a:solidFill>
              <a:srgbClr val="B9D45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878392" cy="2854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548450" y="0"/>
            <a:ext cx="8233466" cy="10287000"/>
            <a:chOff x="0" y="0"/>
            <a:chExt cx="2168485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6848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68485">
                  <a:moveTo>
                    <a:pt x="94030" y="0"/>
                  </a:moveTo>
                  <a:lnTo>
                    <a:pt x="2074455" y="0"/>
                  </a:lnTo>
                  <a:cubicBezTo>
                    <a:pt x="2126386" y="0"/>
                    <a:pt x="2168485" y="42099"/>
                    <a:pt x="2168485" y="94030"/>
                  </a:cubicBezTo>
                  <a:lnTo>
                    <a:pt x="2168485" y="2615303"/>
                  </a:lnTo>
                  <a:cubicBezTo>
                    <a:pt x="2168485" y="2640242"/>
                    <a:pt x="2158578" y="2664159"/>
                    <a:pt x="2140944" y="2681793"/>
                  </a:cubicBezTo>
                  <a:cubicBezTo>
                    <a:pt x="2123310" y="2699427"/>
                    <a:pt x="2099393" y="2709333"/>
                    <a:pt x="2074455" y="2709333"/>
                  </a:cubicBezTo>
                  <a:lnTo>
                    <a:pt x="94030" y="2709333"/>
                  </a:lnTo>
                  <a:cubicBezTo>
                    <a:pt x="42099" y="2709333"/>
                    <a:pt x="0" y="2667235"/>
                    <a:pt x="0" y="2615303"/>
                  </a:cubicBezTo>
                  <a:lnTo>
                    <a:pt x="0" y="94030"/>
                  </a:lnTo>
                  <a:cubicBezTo>
                    <a:pt x="0" y="42099"/>
                    <a:pt x="42099" y="0"/>
                    <a:pt x="94030" y="0"/>
                  </a:cubicBezTo>
                  <a:close/>
                </a:path>
              </a:pathLst>
            </a:custGeom>
            <a:solidFill>
              <a:srgbClr val="6B802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168485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10260" y="1091872"/>
            <a:ext cx="3200255" cy="695960"/>
            <a:chOff x="0" y="0"/>
            <a:chExt cx="4267006" cy="9279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8053" cy="927947"/>
            </a:xfrm>
            <a:custGeom>
              <a:avLst/>
              <a:gdLst/>
              <a:ahLst/>
              <a:cxnLst/>
              <a:rect r="r" b="b" t="t" l="l"/>
              <a:pathLst>
                <a:path h="927947" w="1198053">
                  <a:moveTo>
                    <a:pt x="0" y="0"/>
                  </a:moveTo>
                  <a:lnTo>
                    <a:pt x="1198053" y="0"/>
                  </a:lnTo>
                  <a:lnTo>
                    <a:pt x="1198053" y="927947"/>
                  </a:lnTo>
                  <a:lnTo>
                    <a:pt x="0" y="927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484379" y="-19050"/>
              <a:ext cx="2782627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Your Awesome</a:t>
              </a:r>
            </a:p>
            <a:p>
              <a:pPr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Company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3032792"/>
            <a:ext cx="8990573" cy="6363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99"/>
              </a:lnSpc>
            </a:pPr>
            <a:r>
              <a:rPr lang="en-US" sz="12399">
                <a:solidFill>
                  <a:srgbClr val="2A2C2E"/>
                </a:solidFill>
                <a:latin typeface="Heebo Bold"/>
                <a:ea typeface="Heebo Bold"/>
                <a:cs typeface="Heebo Bold"/>
                <a:sym typeface="Heebo Bold"/>
              </a:rPr>
              <a:t>Skills Assessment Challenge Deck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446659" y="6330926"/>
            <a:ext cx="4812641" cy="2927374"/>
            <a:chOff x="0" y="0"/>
            <a:chExt cx="6416854" cy="39031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3141701"/>
              <a:ext cx="956176" cy="761464"/>
            </a:xfrm>
            <a:custGeom>
              <a:avLst/>
              <a:gdLst/>
              <a:ahLst/>
              <a:cxnLst/>
              <a:rect r="r" b="b" t="t" l="l"/>
              <a:pathLst>
                <a:path h="761464" w="956176">
                  <a:moveTo>
                    <a:pt x="0" y="0"/>
                  </a:moveTo>
                  <a:lnTo>
                    <a:pt x="956176" y="0"/>
                  </a:lnTo>
                  <a:lnTo>
                    <a:pt x="956176" y="761464"/>
                  </a:lnTo>
                  <a:lnTo>
                    <a:pt x="0" y="761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57150"/>
              <a:ext cx="6416854" cy="584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00"/>
                </a:lnSpc>
              </a:pPr>
              <a:r>
                <a:rPr lang="en-US" sz="3200">
                  <a:solidFill>
                    <a:srgbClr val="F9F0DC"/>
                  </a:solidFill>
                  <a:latin typeface="Heebo Bold"/>
                  <a:ea typeface="Heebo Bold"/>
                  <a:cs typeface="Heebo Bold"/>
                  <a:sym typeface="Heebo Bold"/>
                </a:rPr>
                <a:t>Showcase your skills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95594"/>
              <a:ext cx="6416854" cy="1788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9F0DC"/>
                  </a:solidFill>
                  <a:latin typeface="Be Vietnam"/>
                  <a:ea typeface="Be Vietnam"/>
                  <a:cs typeface="Be Vietnam"/>
                  <a:sym typeface="Be Vietnam"/>
                </a:rPr>
                <a:t>Take our </a:t>
              </a:r>
              <a:r>
                <a:rPr lang="en-US" sz="2600" b="true">
                  <a:solidFill>
                    <a:srgbClr val="F9F0DC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skills assessment challenge </a:t>
              </a:r>
              <a:r>
                <a:rPr lang="en-US" sz="2600">
                  <a:solidFill>
                    <a:srgbClr val="F9F0DC"/>
                  </a:solidFill>
                  <a:latin typeface="Be Vietnam"/>
                  <a:ea typeface="Be Vietnam"/>
                  <a:cs typeface="Be Vietnam"/>
                  <a:sym typeface="Be Vietnam"/>
                </a:rPr>
                <a:t>brief to find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9F0DC"/>
                  </a:solidFill>
                  <a:latin typeface="Be Vietnam"/>
                  <a:ea typeface="Be Vietnam"/>
                  <a:cs typeface="Be Vietnam"/>
                  <a:sym typeface="Be Vietnam"/>
                </a:rPr>
                <a:t>how well you fit the role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0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21997"/>
            <a:ext cx="9144000" cy="10530994"/>
            <a:chOff x="0" y="0"/>
            <a:chExt cx="2408296" cy="27735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73595"/>
            </a:xfrm>
            <a:custGeom>
              <a:avLst/>
              <a:gdLst/>
              <a:ahLst/>
              <a:cxnLst/>
              <a:rect r="r" b="b" t="t" l="l"/>
              <a:pathLst>
                <a:path h="2773595" w="2408296">
                  <a:moveTo>
                    <a:pt x="84667" y="0"/>
                  </a:moveTo>
                  <a:lnTo>
                    <a:pt x="2323629" y="0"/>
                  </a:lnTo>
                  <a:cubicBezTo>
                    <a:pt x="2370390" y="0"/>
                    <a:pt x="2408296" y="37907"/>
                    <a:pt x="2408296" y="84667"/>
                  </a:cubicBezTo>
                  <a:lnTo>
                    <a:pt x="2408296" y="2688929"/>
                  </a:lnTo>
                  <a:cubicBezTo>
                    <a:pt x="2408296" y="2735689"/>
                    <a:pt x="2370390" y="2773595"/>
                    <a:pt x="2323629" y="2773595"/>
                  </a:cubicBezTo>
                  <a:lnTo>
                    <a:pt x="84667" y="2773595"/>
                  </a:lnTo>
                  <a:cubicBezTo>
                    <a:pt x="37907" y="2773595"/>
                    <a:pt x="0" y="2735689"/>
                    <a:pt x="0" y="2688929"/>
                  </a:cubicBezTo>
                  <a:lnTo>
                    <a:pt x="0" y="84667"/>
                  </a:lnTo>
                  <a:cubicBezTo>
                    <a:pt x="0" y="37907"/>
                    <a:pt x="37907" y="0"/>
                    <a:pt x="84667" y="0"/>
                  </a:cubicBezTo>
                  <a:close/>
                </a:path>
              </a:pathLst>
            </a:custGeom>
            <a:solidFill>
              <a:srgbClr val="DDF1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408296" cy="284979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24466" y="0"/>
            <a:ext cx="9798879" cy="10287000"/>
            <a:chOff x="0" y="0"/>
            <a:chExt cx="2580775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807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80775">
                  <a:moveTo>
                    <a:pt x="79008" y="0"/>
                  </a:moveTo>
                  <a:lnTo>
                    <a:pt x="2501766" y="0"/>
                  </a:lnTo>
                  <a:cubicBezTo>
                    <a:pt x="2522721" y="0"/>
                    <a:pt x="2542817" y="8324"/>
                    <a:pt x="2557634" y="23141"/>
                  </a:cubicBezTo>
                  <a:cubicBezTo>
                    <a:pt x="2572451" y="37958"/>
                    <a:pt x="2580775" y="58054"/>
                    <a:pt x="2580775" y="79008"/>
                  </a:cubicBezTo>
                  <a:lnTo>
                    <a:pt x="2580775" y="2630325"/>
                  </a:lnTo>
                  <a:cubicBezTo>
                    <a:pt x="2580775" y="2651279"/>
                    <a:pt x="2572451" y="2671375"/>
                    <a:pt x="2557634" y="2686192"/>
                  </a:cubicBezTo>
                  <a:cubicBezTo>
                    <a:pt x="2542817" y="2701009"/>
                    <a:pt x="2522721" y="2709333"/>
                    <a:pt x="2501766" y="2709333"/>
                  </a:cubicBezTo>
                  <a:lnTo>
                    <a:pt x="79008" y="2709333"/>
                  </a:lnTo>
                  <a:cubicBezTo>
                    <a:pt x="35373" y="2709333"/>
                    <a:pt x="0" y="2673960"/>
                    <a:pt x="0" y="2630325"/>
                  </a:cubicBezTo>
                  <a:lnTo>
                    <a:pt x="0" y="79008"/>
                  </a:lnTo>
                  <a:cubicBezTo>
                    <a:pt x="0" y="58054"/>
                    <a:pt x="8324" y="37958"/>
                    <a:pt x="23141" y="23141"/>
                  </a:cubicBezTo>
                  <a:cubicBezTo>
                    <a:pt x="37958" y="8324"/>
                    <a:pt x="58054" y="0"/>
                    <a:pt x="79008" y="0"/>
                  </a:cubicBezTo>
                  <a:close/>
                </a:path>
              </a:pathLst>
            </a:custGeom>
            <a:solidFill>
              <a:srgbClr val="B9D45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580775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33981" y="8359584"/>
            <a:ext cx="5115215" cy="1135571"/>
            <a:chOff x="0" y="0"/>
            <a:chExt cx="7583006" cy="16834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83006" cy="1683417"/>
            </a:xfrm>
            <a:custGeom>
              <a:avLst/>
              <a:gdLst/>
              <a:ahLst/>
              <a:cxnLst/>
              <a:rect r="r" b="b" t="t" l="l"/>
              <a:pathLst>
                <a:path h="1683417" w="7583006">
                  <a:moveTo>
                    <a:pt x="15135" y="0"/>
                  </a:moveTo>
                  <a:lnTo>
                    <a:pt x="7567871" y="0"/>
                  </a:lnTo>
                  <a:cubicBezTo>
                    <a:pt x="7571885" y="0"/>
                    <a:pt x="7575734" y="1595"/>
                    <a:pt x="7578573" y="4433"/>
                  </a:cubicBezTo>
                  <a:cubicBezTo>
                    <a:pt x="7581412" y="7271"/>
                    <a:pt x="7583006" y="11121"/>
                    <a:pt x="7583006" y="15135"/>
                  </a:cubicBezTo>
                  <a:lnTo>
                    <a:pt x="7583006" y="1668282"/>
                  </a:lnTo>
                  <a:cubicBezTo>
                    <a:pt x="7583006" y="1672296"/>
                    <a:pt x="7581412" y="1676146"/>
                    <a:pt x="7578573" y="1678985"/>
                  </a:cubicBezTo>
                  <a:cubicBezTo>
                    <a:pt x="7575734" y="1681823"/>
                    <a:pt x="7571885" y="1683417"/>
                    <a:pt x="7567871" y="1683417"/>
                  </a:cubicBezTo>
                  <a:lnTo>
                    <a:pt x="15135" y="1683417"/>
                  </a:lnTo>
                  <a:cubicBezTo>
                    <a:pt x="11121" y="1683417"/>
                    <a:pt x="7271" y="1681823"/>
                    <a:pt x="4433" y="1678985"/>
                  </a:cubicBezTo>
                  <a:cubicBezTo>
                    <a:pt x="1595" y="1676146"/>
                    <a:pt x="0" y="1672296"/>
                    <a:pt x="0" y="1668282"/>
                  </a:cubicBezTo>
                  <a:lnTo>
                    <a:pt x="0" y="15135"/>
                  </a:lnTo>
                  <a:cubicBezTo>
                    <a:pt x="0" y="11121"/>
                    <a:pt x="1595" y="7271"/>
                    <a:pt x="4433" y="4433"/>
                  </a:cubicBezTo>
                  <a:cubicBezTo>
                    <a:pt x="7271" y="1595"/>
                    <a:pt x="11121" y="0"/>
                    <a:pt x="15135" y="0"/>
                  </a:cubicBezTo>
                  <a:close/>
                </a:path>
              </a:pathLst>
            </a:custGeom>
            <a:solidFill>
              <a:srgbClr val="F9F0DC"/>
            </a:solidFill>
            <a:ln cap="sq">
              <a:noFill/>
              <a:prstDash val="sysDot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583006" cy="1721517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Drag and drop your photo or video! Click the sample 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photo or video and</a:t>
              </a:r>
              <a:r>
                <a:rPr lang="en-US" b="true" sz="1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 delete. Select yours 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from the</a:t>
              </a:r>
              <a:r>
                <a:rPr lang="en-US" b="true" sz="1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 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Uploads tab,</a:t>
              </a:r>
              <a:r>
                <a:rPr lang="en-US" b="true" sz="1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 drag, 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and then </a:t>
              </a:r>
              <a:r>
                <a:rPr lang="en-US" b="true" sz="1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drop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 inside the frame!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9011920"/>
            <a:ext cx="5076070" cy="24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 u="sng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  <a:hlinkClick r:id="rId2" action="ppaction://hlinksldjump"/>
              </a:rPr>
              <a:t>Back to Challenge Brief Overview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1028700"/>
            <a:ext cx="6765578" cy="5889692"/>
            <a:chOff x="0" y="0"/>
            <a:chExt cx="9020771" cy="785292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38100"/>
              <a:ext cx="9020771" cy="1274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475"/>
                </a:lnSpc>
              </a:pPr>
              <a:r>
                <a:rPr lang="en-US" sz="6500">
                  <a:solidFill>
                    <a:srgbClr val="2A2C2E"/>
                  </a:solidFill>
                  <a:latin typeface="Heebo Bold"/>
                  <a:ea typeface="Heebo Bold"/>
                  <a:cs typeface="Heebo Bold"/>
                  <a:sym typeface="Heebo Bold"/>
                </a:rPr>
                <a:t>A Bit of </a:t>
              </a:r>
              <a:r>
                <a:rPr lang="en-US" sz="6500">
                  <a:solidFill>
                    <a:srgbClr val="6B8025"/>
                  </a:solidFill>
                  <a:latin typeface="Heebo Bold"/>
                  <a:ea typeface="Heebo Bold"/>
                  <a:cs typeface="Heebo Bold"/>
                  <a:sym typeface="Heebo Bold"/>
                </a:rPr>
                <a:t>Context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742876"/>
              <a:ext cx="9020771" cy="300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The level of information shared in this skills assessment is not intended to be fully comprehensive. This challenge intends to understand your thought process, questions, and recommendations.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5460243"/>
              <a:ext cx="9020771" cy="2392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Add other essential notes to help the candidate succeed in this challenge. 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Use bullet points if appropriate.</a:t>
              </a:r>
            </a:p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Add as many as you need.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0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7301" y="5379724"/>
            <a:ext cx="4004503" cy="1231086"/>
            <a:chOff x="0" y="0"/>
            <a:chExt cx="1054684" cy="3242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684" cy="324237"/>
            </a:xfrm>
            <a:custGeom>
              <a:avLst/>
              <a:gdLst/>
              <a:ahLst/>
              <a:cxnLst/>
              <a:rect r="r" b="b" t="t" l="l"/>
              <a:pathLst>
                <a:path h="324237" w="1054684">
                  <a:moveTo>
                    <a:pt x="48333" y="0"/>
                  </a:moveTo>
                  <a:lnTo>
                    <a:pt x="1006351" y="0"/>
                  </a:lnTo>
                  <a:cubicBezTo>
                    <a:pt x="1019170" y="0"/>
                    <a:pt x="1031463" y="5092"/>
                    <a:pt x="1040528" y="14156"/>
                  </a:cubicBezTo>
                  <a:cubicBezTo>
                    <a:pt x="1049592" y="23220"/>
                    <a:pt x="1054684" y="35514"/>
                    <a:pt x="1054684" y="48333"/>
                  </a:cubicBezTo>
                  <a:lnTo>
                    <a:pt x="1054684" y="275904"/>
                  </a:lnTo>
                  <a:cubicBezTo>
                    <a:pt x="1054684" y="288723"/>
                    <a:pt x="1049592" y="301016"/>
                    <a:pt x="1040528" y="310080"/>
                  </a:cubicBezTo>
                  <a:cubicBezTo>
                    <a:pt x="1031463" y="319145"/>
                    <a:pt x="1019170" y="324237"/>
                    <a:pt x="1006351" y="324237"/>
                  </a:cubicBezTo>
                  <a:lnTo>
                    <a:pt x="48333" y="324237"/>
                  </a:lnTo>
                  <a:cubicBezTo>
                    <a:pt x="35514" y="324237"/>
                    <a:pt x="23220" y="319145"/>
                    <a:pt x="14156" y="310080"/>
                  </a:cubicBezTo>
                  <a:cubicBezTo>
                    <a:pt x="5092" y="301016"/>
                    <a:pt x="0" y="288723"/>
                    <a:pt x="0" y="275904"/>
                  </a:cubicBezTo>
                  <a:lnTo>
                    <a:pt x="0" y="48333"/>
                  </a:lnTo>
                  <a:cubicBezTo>
                    <a:pt x="0" y="35514"/>
                    <a:pt x="5092" y="23220"/>
                    <a:pt x="14156" y="14156"/>
                  </a:cubicBezTo>
                  <a:cubicBezTo>
                    <a:pt x="23220" y="5092"/>
                    <a:pt x="35514" y="0"/>
                    <a:pt x="48333" y="0"/>
                  </a:cubicBezTo>
                  <a:close/>
                </a:path>
              </a:pathLst>
            </a:custGeom>
            <a:solidFill>
              <a:srgbClr val="6B80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054684" cy="42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49"/>
                </a:lnSpc>
              </a:pPr>
              <a:r>
                <a:rPr lang="en-US" sz="3499">
                  <a:solidFill>
                    <a:srgbClr val="F9F0DC"/>
                  </a:solidFill>
                  <a:latin typeface="Be Vietnam"/>
                  <a:ea typeface="Be Vietnam"/>
                  <a:cs typeface="Be Vietnam"/>
                  <a:sym typeface="Be Vietnam"/>
                </a:rPr>
                <a:t>Instructions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41749" y="5379724"/>
            <a:ext cx="4004503" cy="1231086"/>
            <a:chOff x="0" y="0"/>
            <a:chExt cx="1054684" cy="3242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4684" cy="324237"/>
            </a:xfrm>
            <a:custGeom>
              <a:avLst/>
              <a:gdLst/>
              <a:ahLst/>
              <a:cxnLst/>
              <a:rect r="r" b="b" t="t" l="l"/>
              <a:pathLst>
                <a:path h="324237" w="1054684">
                  <a:moveTo>
                    <a:pt x="48333" y="0"/>
                  </a:moveTo>
                  <a:lnTo>
                    <a:pt x="1006351" y="0"/>
                  </a:lnTo>
                  <a:cubicBezTo>
                    <a:pt x="1019170" y="0"/>
                    <a:pt x="1031463" y="5092"/>
                    <a:pt x="1040528" y="14156"/>
                  </a:cubicBezTo>
                  <a:cubicBezTo>
                    <a:pt x="1049592" y="23220"/>
                    <a:pt x="1054684" y="35514"/>
                    <a:pt x="1054684" y="48333"/>
                  </a:cubicBezTo>
                  <a:lnTo>
                    <a:pt x="1054684" y="275904"/>
                  </a:lnTo>
                  <a:cubicBezTo>
                    <a:pt x="1054684" y="288723"/>
                    <a:pt x="1049592" y="301016"/>
                    <a:pt x="1040528" y="310080"/>
                  </a:cubicBezTo>
                  <a:cubicBezTo>
                    <a:pt x="1031463" y="319145"/>
                    <a:pt x="1019170" y="324237"/>
                    <a:pt x="1006351" y="324237"/>
                  </a:cubicBezTo>
                  <a:lnTo>
                    <a:pt x="48333" y="324237"/>
                  </a:lnTo>
                  <a:cubicBezTo>
                    <a:pt x="35514" y="324237"/>
                    <a:pt x="23220" y="319145"/>
                    <a:pt x="14156" y="310080"/>
                  </a:cubicBezTo>
                  <a:cubicBezTo>
                    <a:pt x="5092" y="301016"/>
                    <a:pt x="0" y="288723"/>
                    <a:pt x="0" y="275904"/>
                  </a:cubicBezTo>
                  <a:lnTo>
                    <a:pt x="0" y="48333"/>
                  </a:lnTo>
                  <a:cubicBezTo>
                    <a:pt x="0" y="35514"/>
                    <a:pt x="5092" y="23220"/>
                    <a:pt x="14156" y="14156"/>
                  </a:cubicBezTo>
                  <a:cubicBezTo>
                    <a:pt x="23220" y="5092"/>
                    <a:pt x="35514" y="0"/>
                    <a:pt x="48333" y="0"/>
                  </a:cubicBezTo>
                  <a:close/>
                </a:path>
              </a:pathLst>
            </a:custGeom>
            <a:solidFill>
              <a:srgbClr val="B9D45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1054684" cy="42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49"/>
                </a:lnSpc>
              </a:pPr>
              <a:r>
                <a:rPr lang="en-US" sz="3499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Deliverables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673760" y="5379724"/>
            <a:ext cx="4004503" cy="1231086"/>
            <a:chOff x="0" y="0"/>
            <a:chExt cx="1054684" cy="3242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4684" cy="324237"/>
            </a:xfrm>
            <a:custGeom>
              <a:avLst/>
              <a:gdLst/>
              <a:ahLst/>
              <a:cxnLst/>
              <a:rect r="r" b="b" t="t" l="l"/>
              <a:pathLst>
                <a:path h="324237" w="1054684">
                  <a:moveTo>
                    <a:pt x="48333" y="0"/>
                  </a:moveTo>
                  <a:lnTo>
                    <a:pt x="1006351" y="0"/>
                  </a:lnTo>
                  <a:cubicBezTo>
                    <a:pt x="1019170" y="0"/>
                    <a:pt x="1031463" y="5092"/>
                    <a:pt x="1040528" y="14156"/>
                  </a:cubicBezTo>
                  <a:cubicBezTo>
                    <a:pt x="1049592" y="23220"/>
                    <a:pt x="1054684" y="35514"/>
                    <a:pt x="1054684" y="48333"/>
                  </a:cubicBezTo>
                  <a:lnTo>
                    <a:pt x="1054684" y="275904"/>
                  </a:lnTo>
                  <a:cubicBezTo>
                    <a:pt x="1054684" y="288723"/>
                    <a:pt x="1049592" y="301016"/>
                    <a:pt x="1040528" y="310080"/>
                  </a:cubicBezTo>
                  <a:cubicBezTo>
                    <a:pt x="1031463" y="319145"/>
                    <a:pt x="1019170" y="324237"/>
                    <a:pt x="1006351" y="324237"/>
                  </a:cubicBezTo>
                  <a:lnTo>
                    <a:pt x="48333" y="324237"/>
                  </a:lnTo>
                  <a:cubicBezTo>
                    <a:pt x="35514" y="324237"/>
                    <a:pt x="23220" y="319145"/>
                    <a:pt x="14156" y="310080"/>
                  </a:cubicBezTo>
                  <a:cubicBezTo>
                    <a:pt x="5092" y="301016"/>
                    <a:pt x="0" y="288723"/>
                    <a:pt x="0" y="275904"/>
                  </a:cubicBezTo>
                  <a:lnTo>
                    <a:pt x="0" y="48333"/>
                  </a:lnTo>
                  <a:cubicBezTo>
                    <a:pt x="0" y="35514"/>
                    <a:pt x="5092" y="23220"/>
                    <a:pt x="14156" y="14156"/>
                  </a:cubicBezTo>
                  <a:cubicBezTo>
                    <a:pt x="23220" y="5092"/>
                    <a:pt x="35514" y="0"/>
                    <a:pt x="48333" y="0"/>
                  </a:cubicBezTo>
                  <a:close/>
                </a:path>
              </a:pathLst>
            </a:custGeom>
            <a:solidFill>
              <a:srgbClr val="DDF19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054684" cy="429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49"/>
                </a:lnSpc>
              </a:pPr>
              <a:r>
                <a:rPr lang="en-US" sz="3499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Assessment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14313" y="-152821"/>
            <a:ext cx="18716626" cy="3305078"/>
            <a:chOff x="0" y="0"/>
            <a:chExt cx="4929482" cy="8704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29482" cy="870473"/>
            </a:xfrm>
            <a:custGeom>
              <a:avLst/>
              <a:gdLst/>
              <a:ahLst/>
              <a:cxnLst/>
              <a:rect r="r" b="b" t="t" l="l"/>
              <a:pathLst>
                <a:path h="870473" w="4929482">
                  <a:moveTo>
                    <a:pt x="41364" y="0"/>
                  </a:moveTo>
                  <a:lnTo>
                    <a:pt x="4888118" y="0"/>
                  </a:lnTo>
                  <a:cubicBezTo>
                    <a:pt x="4899088" y="0"/>
                    <a:pt x="4909609" y="4358"/>
                    <a:pt x="4917367" y="12115"/>
                  </a:cubicBezTo>
                  <a:cubicBezTo>
                    <a:pt x="4925124" y="19872"/>
                    <a:pt x="4929482" y="30393"/>
                    <a:pt x="4929482" y="41364"/>
                  </a:cubicBezTo>
                  <a:lnTo>
                    <a:pt x="4929482" y="829109"/>
                  </a:lnTo>
                  <a:cubicBezTo>
                    <a:pt x="4929482" y="840080"/>
                    <a:pt x="4925124" y="850601"/>
                    <a:pt x="4917367" y="858358"/>
                  </a:cubicBezTo>
                  <a:cubicBezTo>
                    <a:pt x="4909609" y="866115"/>
                    <a:pt x="4899088" y="870473"/>
                    <a:pt x="4888118" y="870473"/>
                  </a:cubicBezTo>
                  <a:lnTo>
                    <a:pt x="41364" y="870473"/>
                  </a:lnTo>
                  <a:cubicBezTo>
                    <a:pt x="30393" y="870473"/>
                    <a:pt x="19872" y="866115"/>
                    <a:pt x="12115" y="858358"/>
                  </a:cubicBezTo>
                  <a:cubicBezTo>
                    <a:pt x="4358" y="850601"/>
                    <a:pt x="0" y="840080"/>
                    <a:pt x="0" y="829109"/>
                  </a:cubicBezTo>
                  <a:lnTo>
                    <a:pt x="0" y="41364"/>
                  </a:lnTo>
                  <a:cubicBezTo>
                    <a:pt x="0" y="30393"/>
                    <a:pt x="4358" y="19872"/>
                    <a:pt x="12115" y="12115"/>
                  </a:cubicBezTo>
                  <a:cubicBezTo>
                    <a:pt x="19872" y="4358"/>
                    <a:pt x="30393" y="0"/>
                    <a:pt x="41364" y="0"/>
                  </a:cubicBezTo>
                  <a:close/>
                </a:path>
              </a:pathLst>
            </a:custGeom>
            <a:solidFill>
              <a:srgbClr val="B9D45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4929482" cy="946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-962750"/>
            <a:ext cx="18288000" cy="3742869"/>
            <a:chOff x="0" y="0"/>
            <a:chExt cx="4816593" cy="9857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985776"/>
            </a:xfrm>
            <a:custGeom>
              <a:avLst/>
              <a:gdLst/>
              <a:ahLst/>
              <a:cxnLst/>
              <a:rect r="r" b="b" t="t" l="l"/>
              <a:pathLst>
                <a:path h="985776" w="4816592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943443"/>
                  </a:lnTo>
                  <a:cubicBezTo>
                    <a:pt x="4816592" y="954670"/>
                    <a:pt x="4812132" y="965438"/>
                    <a:pt x="4804193" y="973377"/>
                  </a:cubicBezTo>
                  <a:cubicBezTo>
                    <a:pt x="4796254" y="981316"/>
                    <a:pt x="4785487" y="985776"/>
                    <a:pt x="4774259" y="985776"/>
                  </a:cubicBezTo>
                  <a:lnTo>
                    <a:pt x="42333" y="985776"/>
                  </a:lnTo>
                  <a:cubicBezTo>
                    <a:pt x="31106" y="985776"/>
                    <a:pt x="20338" y="981316"/>
                    <a:pt x="12399" y="973377"/>
                  </a:cubicBezTo>
                  <a:cubicBezTo>
                    <a:pt x="4460" y="965438"/>
                    <a:pt x="0" y="954670"/>
                    <a:pt x="0" y="943443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2A2C2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4816593" cy="1061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227733" y="715419"/>
            <a:ext cx="11832535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>
                <a:solidFill>
                  <a:srgbClr val="F9F0DC"/>
                </a:solidFill>
                <a:latin typeface="Heebo Bold"/>
                <a:ea typeface="Heebo Bold"/>
                <a:cs typeface="Heebo Bold"/>
                <a:sym typeface="Heebo Bold"/>
              </a:rPr>
              <a:t>Part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7115635"/>
            <a:ext cx="488170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</a:rPr>
              <a:t>Outline the steps for this part of the challenge. Be thorough but concise.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</a:rPr>
              <a:t>Add as many steps as needed.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03148" y="7115635"/>
            <a:ext cx="488170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</a:rPr>
              <a:t>What is the expected output? 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</a:rPr>
              <a:t>Include any necessary information, such as submission guidelines.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35159" y="7115635"/>
            <a:ext cx="488170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</a:rPr>
              <a:t>What are the criteria for assessment?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</a:rPr>
              <a:t>You can opt to use bullet points.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</a:rPr>
              <a:t>Expound on the criteria as needed.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88705" y="9130348"/>
            <a:ext cx="6910589" cy="24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 u="sng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  <a:hlinkClick r:id="rId2" action="ppaction://hlinksldjump"/>
              </a:rPr>
              <a:t>Back to Challenge Brief Overview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2951675" y="3789309"/>
            <a:ext cx="1035754" cy="1009390"/>
          </a:xfrm>
          <a:custGeom>
            <a:avLst/>
            <a:gdLst/>
            <a:ahLst/>
            <a:cxnLst/>
            <a:rect r="r" b="b" t="t" l="l"/>
            <a:pathLst>
              <a:path h="1009390" w="1035754">
                <a:moveTo>
                  <a:pt x="0" y="0"/>
                </a:moveTo>
                <a:lnTo>
                  <a:pt x="1035754" y="0"/>
                </a:lnTo>
                <a:lnTo>
                  <a:pt x="1035754" y="1009390"/>
                </a:lnTo>
                <a:lnTo>
                  <a:pt x="0" y="10093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182539" y="3799030"/>
            <a:ext cx="986946" cy="999669"/>
          </a:xfrm>
          <a:custGeom>
            <a:avLst/>
            <a:gdLst/>
            <a:ahLst/>
            <a:cxnLst/>
            <a:rect r="r" b="b" t="t" l="l"/>
            <a:pathLst>
              <a:path h="999669" w="986946">
                <a:moveTo>
                  <a:pt x="0" y="0"/>
                </a:moveTo>
                <a:lnTo>
                  <a:pt x="986945" y="0"/>
                </a:lnTo>
                <a:lnTo>
                  <a:pt x="986945" y="999669"/>
                </a:lnTo>
                <a:lnTo>
                  <a:pt x="0" y="999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689605" y="3794170"/>
            <a:ext cx="908790" cy="999669"/>
          </a:xfrm>
          <a:custGeom>
            <a:avLst/>
            <a:gdLst/>
            <a:ahLst/>
            <a:cxnLst/>
            <a:rect r="r" b="b" t="t" l="l"/>
            <a:pathLst>
              <a:path h="999669" w="908790">
                <a:moveTo>
                  <a:pt x="0" y="0"/>
                </a:moveTo>
                <a:lnTo>
                  <a:pt x="908790" y="0"/>
                </a:lnTo>
                <a:lnTo>
                  <a:pt x="908790" y="999669"/>
                </a:lnTo>
                <a:lnTo>
                  <a:pt x="0" y="9996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C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07271"/>
            <a:ext cx="2931566" cy="699516"/>
            <a:chOff x="0" y="0"/>
            <a:chExt cx="959307" cy="2289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9307" cy="228905"/>
            </a:xfrm>
            <a:custGeom>
              <a:avLst/>
              <a:gdLst/>
              <a:ahLst/>
              <a:cxnLst/>
              <a:rect r="r" b="b" t="t" l="l"/>
              <a:pathLst>
                <a:path h="228905" w="959307">
                  <a:moveTo>
                    <a:pt x="66022" y="0"/>
                  </a:moveTo>
                  <a:lnTo>
                    <a:pt x="893285" y="0"/>
                  </a:lnTo>
                  <a:cubicBezTo>
                    <a:pt x="929748" y="0"/>
                    <a:pt x="959307" y="29559"/>
                    <a:pt x="959307" y="66022"/>
                  </a:cubicBezTo>
                  <a:lnTo>
                    <a:pt x="959307" y="162883"/>
                  </a:lnTo>
                  <a:cubicBezTo>
                    <a:pt x="959307" y="199346"/>
                    <a:pt x="929748" y="228905"/>
                    <a:pt x="893285" y="228905"/>
                  </a:cubicBezTo>
                  <a:lnTo>
                    <a:pt x="66022" y="228905"/>
                  </a:lnTo>
                  <a:cubicBezTo>
                    <a:pt x="29559" y="228905"/>
                    <a:pt x="0" y="199346"/>
                    <a:pt x="0" y="162883"/>
                  </a:cubicBezTo>
                  <a:lnTo>
                    <a:pt x="0" y="66022"/>
                  </a:lnTo>
                  <a:cubicBezTo>
                    <a:pt x="0" y="29559"/>
                    <a:pt x="29559" y="0"/>
                    <a:pt x="66022" y="0"/>
                  </a:cubicBezTo>
                  <a:close/>
                </a:path>
              </a:pathLst>
            </a:custGeom>
            <a:solidFill>
              <a:srgbClr val="6B80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959307" cy="314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F9F0DC"/>
                  </a:solidFill>
                  <a:latin typeface="Be Vietnam"/>
                  <a:ea typeface="Be Vietnam"/>
                  <a:cs typeface="Be Vietnam"/>
                  <a:sym typeface="Be Vietnam"/>
                </a:rPr>
                <a:t>Instructions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608621"/>
            <a:ext cx="2931566" cy="699516"/>
            <a:chOff x="0" y="0"/>
            <a:chExt cx="959307" cy="2289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9307" cy="228905"/>
            </a:xfrm>
            <a:custGeom>
              <a:avLst/>
              <a:gdLst/>
              <a:ahLst/>
              <a:cxnLst/>
              <a:rect r="r" b="b" t="t" l="l"/>
              <a:pathLst>
                <a:path h="228905" w="959307">
                  <a:moveTo>
                    <a:pt x="66022" y="0"/>
                  </a:moveTo>
                  <a:lnTo>
                    <a:pt x="893285" y="0"/>
                  </a:lnTo>
                  <a:cubicBezTo>
                    <a:pt x="929748" y="0"/>
                    <a:pt x="959307" y="29559"/>
                    <a:pt x="959307" y="66022"/>
                  </a:cubicBezTo>
                  <a:lnTo>
                    <a:pt x="959307" y="162883"/>
                  </a:lnTo>
                  <a:cubicBezTo>
                    <a:pt x="959307" y="199346"/>
                    <a:pt x="929748" y="228905"/>
                    <a:pt x="893285" y="228905"/>
                  </a:cubicBezTo>
                  <a:lnTo>
                    <a:pt x="66022" y="228905"/>
                  </a:lnTo>
                  <a:cubicBezTo>
                    <a:pt x="29559" y="228905"/>
                    <a:pt x="0" y="199346"/>
                    <a:pt x="0" y="162883"/>
                  </a:cubicBezTo>
                  <a:lnTo>
                    <a:pt x="0" y="66022"/>
                  </a:lnTo>
                  <a:cubicBezTo>
                    <a:pt x="0" y="29559"/>
                    <a:pt x="29559" y="0"/>
                    <a:pt x="66022" y="0"/>
                  </a:cubicBezTo>
                  <a:close/>
                </a:path>
              </a:pathLst>
            </a:custGeom>
            <a:solidFill>
              <a:srgbClr val="B9D45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959307" cy="314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Deliverables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783935"/>
            <a:ext cx="2931566" cy="753012"/>
            <a:chOff x="0" y="0"/>
            <a:chExt cx="959307" cy="2464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9307" cy="246411"/>
            </a:xfrm>
            <a:custGeom>
              <a:avLst/>
              <a:gdLst/>
              <a:ahLst/>
              <a:cxnLst/>
              <a:rect r="r" b="b" t="t" l="l"/>
              <a:pathLst>
                <a:path h="246411" w="959307">
                  <a:moveTo>
                    <a:pt x="66022" y="0"/>
                  </a:moveTo>
                  <a:lnTo>
                    <a:pt x="893285" y="0"/>
                  </a:lnTo>
                  <a:cubicBezTo>
                    <a:pt x="929748" y="0"/>
                    <a:pt x="959307" y="29559"/>
                    <a:pt x="959307" y="66022"/>
                  </a:cubicBezTo>
                  <a:lnTo>
                    <a:pt x="959307" y="180389"/>
                  </a:lnTo>
                  <a:cubicBezTo>
                    <a:pt x="959307" y="216852"/>
                    <a:pt x="929748" y="246411"/>
                    <a:pt x="893285" y="246411"/>
                  </a:cubicBezTo>
                  <a:lnTo>
                    <a:pt x="66022" y="246411"/>
                  </a:lnTo>
                  <a:cubicBezTo>
                    <a:pt x="29559" y="246411"/>
                    <a:pt x="0" y="216852"/>
                    <a:pt x="0" y="180389"/>
                  </a:cubicBezTo>
                  <a:lnTo>
                    <a:pt x="0" y="66022"/>
                  </a:lnTo>
                  <a:cubicBezTo>
                    <a:pt x="0" y="29559"/>
                    <a:pt x="29559" y="0"/>
                    <a:pt x="66022" y="0"/>
                  </a:cubicBezTo>
                  <a:close/>
                </a:path>
              </a:pathLst>
            </a:custGeom>
            <a:solidFill>
              <a:srgbClr val="DDF19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959307" cy="332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Assessment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17425" y="0"/>
            <a:ext cx="8170575" cy="10287000"/>
            <a:chOff x="0" y="0"/>
            <a:chExt cx="2151921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5192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51921">
                  <a:moveTo>
                    <a:pt x="0" y="0"/>
                  </a:moveTo>
                  <a:lnTo>
                    <a:pt x="2151921" y="0"/>
                  </a:lnTo>
                  <a:lnTo>
                    <a:pt x="21519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9D45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2151921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363279" y="1028700"/>
            <a:ext cx="5411827" cy="7731181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solidFill>
              <a:srgbClr val="DDF19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1630319" y="1028700"/>
            <a:ext cx="5411827" cy="7731181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31195" r="-27281" b="-2532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28700" y="1066800"/>
            <a:ext cx="721857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5"/>
              </a:lnSpc>
            </a:pPr>
            <a:r>
              <a:rPr lang="en-US" sz="6500">
                <a:solidFill>
                  <a:srgbClr val="F9F0DC"/>
                </a:solidFill>
                <a:latin typeface="Heebo Bold"/>
                <a:ea typeface="Heebo Bold"/>
                <a:cs typeface="Heebo Bold"/>
                <a:sym typeface="Heebo Bold"/>
              </a:rPr>
              <a:t>Part 2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646396" y="9042900"/>
            <a:ext cx="5112634" cy="495300"/>
            <a:chOff x="0" y="0"/>
            <a:chExt cx="1673025" cy="1620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73025" cy="162079"/>
            </a:xfrm>
            <a:custGeom>
              <a:avLst/>
              <a:gdLst/>
              <a:ahLst/>
              <a:cxnLst/>
              <a:rect r="r" b="b" t="t" l="l"/>
              <a:pathLst>
                <a:path h="162079" w="1673025">
                  <a:moveTo>
                    <a:pt x="15143" y="0"/>
                  </a:moveTo>
                  <a:lnTo>
                    <a:pt x="1657882" y="0"/>
                  </a:lnTo>
                  <a:cubicBezTo>
                    <a:pt x="1666245" y="0"/>
                    <a:pt x="1673025" y="6780"/>
                    <a:pt x="1673025" y="15143"/>
                  </a:cubicBezTo>
                  <a:lnTo>
                    <a:pt x="1673025" y="146936"/>
                  </a:lnTo>
                  <a:cubicBezTo>
                    <a:pt x="1673025" y="155299"/>
                    <a:pt x="1666245" y="162079"/>
                    <a:pt x="1657882" y="162079"/>
                  </a:cubicBezTo>
                  <a:lnTo>
                    <a:pt x="15143" y="162079"/>
                  </a:lnTo>
                  <a:cubicBezTo>
                    <a:pt x="11127" y="162079"/>
                    <a:pt x="7275" y="160483"/>
                    <a:pt x="4435" y="157644"/>
                  </a:cubicBezTo>
                  <a:cubicBezTo>
                    <a:pt x="1595" y="154804"/>
                    <a:pt x="0" y="150952"/>
                    <a:pt x="0" y="146936"/>
                  </a:cubicBezTo>
                  <a:lnTo>
                    <a:pt x="0" y="15143"/>
                  </a:lnTo>
                  <a:cubicBezTo>
                    <a:pt x="0" y="6780"/>
                    <a:pt x="6780" y="0"/>
                    <a:pt x="15143" y="0"/>
                  </a:cubicBezTo>
                  <a:close/>
                </a:path>
              </a:pathLst>
            </a:custGeom>
            <a:solidFill>
              <a:srgbClr val="6B802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673025" cy="219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  <a:r>
                <a:rPr lang="en-US" sz="1800">
                  <a:solidFill>
                    <a:srgbClr val="F9F0DC"/>
                  </a:solidFill>
                  <a:latin typeface="Be Vietnam"/>
                  <a:ea typeface="Be Vietnam"/>
                  <a:cs typeface="Be Vietnam"/>
                  <a:sym typeface="Be Vietnam"/>
                </a:rPr>
                <a:t>Add reference photos as needed.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9130348"/>
            <a:ext cx="3215357" cy="24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 u="sng">
                <a:solidFill>
                  <a:srgbClr val="F9F0DC"/>
                </a:solidFill>
                <a:latin typeface="Be Vietnam"/>
                <a:ea typeface="Be Vietnam"/>
                <a:cs typeface="Be Vietnam"/>
                <a:sym typeface="Be Vietnam"/>
                <a:hlinkClick r:id="rId3" action="ppaction://hlinksldjump"/>
              </a:rPr>
              <a:t>Back to Challenge Brief Overview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545896" y="6592655"/>
            <a:ext cx="5333336" cy="1135571"/>
            <a:chOff x="0" y="0"/>
            <a:chExt cx="5140357" cy="109448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140357" cy="1094482"/>
            </a:xfrm>
            <a:custGeom>
              <a:avLst/>
              <a:gdLst/>
              <a:ahLst/>
              <a:cxnLst/>
              <a:rect r="r" b="b" t="t" l="l"/>
              <a:pathLst>
                <a:path h="1094482" w="5140357">
                  <a:moveTo>
                    <a:pt x="14516" y="0"/>
                  </a:moveTo>
                  <a:lnTo>
                    <a:pt x="5125841" y="0"/>
                  </a:lnTo>
                  <a:cubicBezTo>
                    <a:pt x="5129691" y="0"/>
                    <a:pt x="5133383" y="1529"/>
                    <a:pt x="5136105" y="4252"/>
                  </a:cubicBezTo>
                  <a:cubicBezTo>
                    <a:pt x="5138827" y="6974"/>
                    <a:pt x="5140357" y="10666"/>
                    <a:pt x="5140357" y="14516"/>
                  </a:cubicBezTo>
                  <a:lnTo>
                    <a:pt x="5140357" y="1079966"/>
                  </a:lnTo>
                  <a:cubicBezTo>
                    <a:pt x="5140357" y="1083816"/>
                    <a:pt x="5138827" y="1087508"/>
                    <a:pt x="5136105" y="1090230"/>
                  </a:cubicBezTo>
                  <a:cubicBezTo>
                    <a:pt x="5133383" y="1092953"/>
                    <a:pt x="5129691" y="1094482"/>
                    <a:pt x="5125841" y="1094482"/>
                  </a:cubicBezTo>
                  <a:lnTo>
                    <a:pt x="14516" y="1094482"/>
                  </a:lnTo>
                  <a:cubicBezTo>
                    <a:pt x="10666" y="1094482"/>
                    <a:pt x="6974" y="1092953"/>
                    <a:pt x="4252" y="1090230"/>
                  </a:cubicBezTo>
                  <a:cubicBezTo>
                    <a:pt x="1529" y="1087508"/>
                    <a:pt x="0" y="1083816"/>
                    <a:pt x="0" y="1079966"/>
                  </a:cubicBezTo>
                  <a:lnTo>
                    <a:pt x="0" y="14516"/>
                  </a:lnTo>
                  <a:cubicBezTo>
                    <a:pt x="0" y="10666"/>
                    <a:pt x="1529" y="6974"/>
                    <a:pt x="4252" y="4252"/>
                  </a:cubicBezTo>
                  <a:cubicBezTo>
                    <a:pt x="6974" y="1529"/>
                    <a:pt x="10666" y="0"/>
                    <a:pt x="14516" y="0"/>
                  </a:cubicBezTo>
                  <a:close/>
                </a:path>
              </a:pathLst>
            </a:custGeom>
            <a:solidFill>
              <a:srgbClr val="F9F0DC"/>
            </a:solidFill>
            <a:ln cap="sq">
              <a:noFill/>
              <a:prstDash val="sysDot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140357" cy="1132582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Drag and drop your photo or video! Click the sample 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photo or video and</a:t>
              </a:r>
              <a:r>
                <a:rPr lang="en-US" b="true" sz="1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 delete. Select yours 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from the</a:t>
              </a:r>
              <a:r>
                <a:rPr lang="en-US" b="true" sz="1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 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Uploads tab,</a:t>
              </a:r>
              <a:r>
                <a:rPr lang="en-US" b="true" sz="1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 drag, 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and then </a:t>
              </a:r>
              <a:r>
                <a:rPr lang="en-US" b="true" sz="1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drop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 inside the frame!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3307640"/>
            <a:ext cx="721857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9F0DC"/>
                </a:solidFill>
                <a:latin typeface="Be Vietnam"/>
                <a:ea typeface="Be Vietnam"/>
                <a:cs typeface="Be Vietnam"/>
                <a:sym typeface="Be Vietnam"/>
              </a:rPr>
              <a:t>Outline the steps for this part of the challenge.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9F0DC"/>
                </a:solidFill>
                <a:latin typeface="Be Vietnam"/>
                <a:ea typeface="Be Vietnam"/>
                <a:cs typeface="Be Vietnam"/>
                <a:sym typeface="Be Vietnam"/>
              </a:rPr>
              <a:t>Be thorough but concise. Add as many steps as needed.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5482953"/>
            <a:ext cx="721857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9F0DC"/>
                </a:solidFill>
                <a:latin typeface="Be Vietnam"/>
                <a:ea typeface="Be Vietnam"/>
                <a:cs typeface="Be Vietnam"/>
                <a:sym typeface="Be Vietnam"/>
              </a:rPr>
              <a:t>What is the expected output? Include any necessary information, such as submission guidelines.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7698872"/>
            <a:ext cx="721857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9F0DC"/>
                </a:solidFill>
                <a:latin typeface="Be Vietnam"/>
                <a:ea typeface="Be Vietnam"/>
                <a:cs typeface="Be Vietnam"/>
                <a:sym typeface="Be Vietnam"/>
              </a:rPr>
              <a:t>What are the criteria for assessment? You can opt to use bullet points. Expound on the criteria as needed.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F19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103467" cy="10287000"/>
            <a:chOff x="0" y="0"/>
            <a:chExt cx="266099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6099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60995">
                  <a:moveTo>
                    <a:pt x="0" y="0"/>
                  </a:moveTo>
                  <a:lnTo>
                    <a:pt x="2660995" y="0"/>
                  </a:lnTo>
                  <a:lnTo>
                    <a:pt x="266099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B80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660995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41613" y="3239357"/>
          <a:ext cx="8323110" cy="3808285"/>
        </p:xfrm>
        <a:graphic>
          <a:graphicData uri="http://schemas.openxmlformats.org/drawingml/2006/table">
            <a:tbl>
              <a:tblPr/>
              <a:tblGrid>
                <a:gridCol w="2774370"/>
                <a:gridCol w="2774370"/>
                <a:gridCol w="2774370"/>
              </a:tblGrid>
              <a:tr h="1131760">
                <a:tc gridSpan="3">
                  <a:txBody>
                    <a:bodyPr anchor="t" rtlCol="false"/>
                    <a:lstStyle/>
                    <a:p>
                      <a:pPr algn="l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F9F0DC"/>
                          </a:solidFill>
                          <a:latin typeface="Be Vietnam Bold"/>
                          <a:ea typeface="Be Vietnam Bold"/>
                          <a:cs typeface="Be Vietnam Bold"/>
                          <a:sym typeface="Be Vietnam Bold"/>
                        </a:rPr>
                        <a:t>Instructions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F9F0DC"/>
                          </a:solidFill>
                          <a:latin typeface="Be Vietnam Bold"/>
                          <a:ea typeface="Be Vietnam Bold"/>
                          <a:cs typeface="Be Vietnam Bold"/>
                          <a:sym typeface="Be Vietnam Bold"/>
                        </a:rPr>
                        <a:t>Instructions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F9F0DC"/>
                          </a:solidFill>
                          <a:latin typeface="Be Vietnam Bold"/>
                          <a:ea typeface="Be Vietnam Bold"/>
                          <a:cs typeface="Be Vietnam Bold"/>
                          <a:sym typeface="Be Vietnam Bold"/>
                        </a:rPr>
                        <a:t>Instructions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39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F9F0DC"/>
                          </a:solidFill>
                          <a:latin typeface="Be Vietnam Bold"/>
                          <a:ea typeface="Be Vietnam Bold"/>
                          <a:cs typeface="Be Vietnam Bold"/>
                          <a:sym typeface="Be Vietnam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b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F9F0DC"/>
                          </a:solidFill>
                          <a:latin typeface="Be Vietnam Bold"/>
                          <a:ea typeface="Be Vietnam Bold"/>
                          <a:cs typeface="Be Vietnam Bold"/>
                          <a:sym typeface="Be Vietnam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b">
                    <a:lnL cmpd="sng" algn="ctr" cap="flat" w="9525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F9F0DC"/>
                          </a:solidFill>
                          <a:latin typeface="Be Vietnam Bold"/>
                          <a:ea typeface="Be Vietnam Bold"/>
                          <a:cs typeface="Be Vietnam Bold"/>
                          <a:sym typeface="Be Vietnam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b">
                    <a:lnL cmpd="sng" algn="ctr" cap="flat" w="9525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25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9F0DC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Write the</a:t>
                      </a:r>
                      <a:endParaRPr lang="en-US" sz="1100"/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F9F0DC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first step.</a:t>
                      </a: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9F0DC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Write the second step.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9F0DC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Write the third step.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028700" y="1038225"/>
            <a:ext cx="5587468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9F0DC"/>
                </a:solidFill>
                <a:latin typeface="Heebo Bold"/>
                <a:ea typeface="Heebo Bold"/>
                <a:cs typeface="Heebo Bold"/>
                <a:sym typeface="Heebo Bold"/>
              </a:rPr>
              <a:t>Part 3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173944" y="7558991"/>
            <a:ext cx="2243879" cy="1217392"/>
            <a:chOff x="0" y="0"/>
            <a:chExt cx="2991838" cy="162319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46916"/>
              <a:ext cx="2991838" cy="676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2991838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349338" y="2500982"/>
            <a:ext cx="5909962" cy="2129366"/>
            <a:chOff x="0" y="0"/>
            <a:chExt cx="7879949" cy="283915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056075"/>
              <a:ext cx="7879949" cy="1783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What is the expected output? 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Include any necessary information,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such as submission guidelines.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76200"/>
              <a:ext cx="7879949" cy="783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b="true" sz="3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Deliverables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349338" y="5641809"/>
            <a:ext cx="5909962" cy="2144209"/>
            <a:chOff x="0" y="0"/>
            <a:chExt cx="7879949" cy="285894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7879949" cy="783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b="true" sz="3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Assessment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75865"/>
              <a:ext cx="7879949" cy="1783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What are the criteria for assessment?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You can opt to use bullet points.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Expound on the criteria as needed.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9130348"/>
            <a:ext cx="3215357" cy="24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 u="sng">
                <a:solidFill>
                  <a:srgbClr val="F9F0DC"/>
                </a:solidFill>
                <a:latin typeface="Be Vietnam"/>
                <a:ea typeface="Be Vietnam"/>
                <a:cs typeface="Be Vietnam"/>
                <a:sym typeface="Be Vietnam"/>
                <a:hlinkClick r:id="rId2" action="ppaction://hlinksldjump"/>
              </a:rPr>
              <a:t>Back to Challenge Brief Overview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C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101569" y="4685457"/>
            <a:ext cx="5813058" cy="3487835"/>
            <a:chOff x="0" y="0"/>
            <a:chExt cx="6350000" cy="381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l="0" t="-983" r="-36151" b="-5020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319953" y="4685457"/>
            <a:ext cx="5813058" cy="3487835"/>
            <a:chOff x="0" y="0"/>
            <a:chExt cx="6350000" cy="381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3"/>
              <a:stretch>
                <a:fillRect l="0" t="-96532" r="0" b="-536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845012" y="4685457"/>
            <a:ext cx="3487835" cy="348783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79119" t="-37359" r="-74457" b="-31586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373373" y="4685457"/>
            <a:ext cx="3487835" cy="348783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6881" t="-42204" r="-23141" b="-5283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038225"/>
            <a:ext cx="16230600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>
                <a:solidFill>
                  <a:srgbClr val="F9F0DC"/>
                </a:solidFill>
                <a:latin typeface="Heebo Bold"/>
                <a:ea typeface="Heebo Bold"/>
                <a:cs typeface="Heebo Bold"/>
                <a:sym typeface="Heebo Bold"/>
              </a:rPr>
              <a:t>Tips for Conquering</a:t>
            </a:r>
          </a:p>
          <a:p>
            <a:pPr algn="ctr">
              <a:lnSpc>
                <a:spcPts val="10199"/>
              </a:lnSpc>
            </a:pPr>
            <a:r>
              <a:rPr lang="en-US" sz="8499">
                <a:solidFill>
                  <a:srgbClr val="B9D45A"/>
                </a:solidFill>
                <a:latin typeface="Heebo Bold"/>
                <a:ea typeface="Heebo Bold"/>
                <a:cs typeface="Heebo Bold"/>
                <a:sym typeface="Heebo Bold"/>
              </a:rPr>
              <a:t>The Challenge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36321" y="9130348"/>
            <a:ext cx="3215357" cy="24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 u="sng">
                <a:solidFill>
                  <a:srgbClr val="F9F0DC"/>
                </a:solidFill>
                <a:latin typeface="Be Vietnam"/>
                <a:ea typeface="Be Vietnam"/>
                <a:cs typeface="Be Vietnam"/>
                <a:sym typeface="Be Vietnam"/>
                <a:hlinkClick r:id="rId6" action="ppaction://hlinksldjump"/>
              </a:rPr>
              <a:t>Back to Challenge Brief Overview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0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906346"/>
          <a:ext cx="16230600" cy="5227100"/>
        </p:xfrm>
        <a:graphic>
          <a:graphicData uri="http://schemas.openxmlformats.org/drawingml/2006/table">
            <a:tbl>
              <a:tblPr/>
              <a:tblGrid>
                <a:gridCol w="771911"/>
                <a:gridCol w="4961112"/>
                <a:gridCol w="10497577"/>
              </a:tblGrid>
              <a:tr h="17423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9F0DC"/>
                          </a:solidFill>
                          <a:latin typeface="Heebo Bold"/>
                          <a:ea typeface="Heebo Bold"/>
                          <a:cs typeface="Heebo Bold"/>
                          <a:sym typeface="Heebo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80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C2E"/>
                          </a:solidFill>
                          <a:latin typeface="Heebo Bold"/>
                          <a:ea typeface="Heebo Bold"/>
                          <a:cs typeface="Heebo Bold"/>
                          <a:sym typeface="Heebo Bold"/>
                        </a:rPr>
                        <a:t>Show your true self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45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Since the goal of this challenge is to get to know your thought processes, we highly encourage you to be your authentic self.  We love diversity, individuality,</a:t>
                      </a: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and self-expression - yours included!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195"/>
                    </a:solidFill>
                  </a:tcPr>
                </a:tc>
              </a:tr>
              <a:tr h="17423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9F0DC"/>
                          </a:solidFill>
                          <a:latin typeface="Heebo Bold"/>
                          <a:ea typeface="Heebo Bold"/>
                          <a:cs typeface="Heebo Bold"/>
                          <a:sym typeface="Heebo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80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C2E"/>
                          </a:solidFill>
                          <a:latin typeface="Heebo Bold"/>
                          <a:ea typeface="Heebo Bold"/>
                          <a:cs typeface="Heebo Bold"/>
                          <a:sym typeface="Heebo Bold"/>
                        </a:rPr>
                        <a:t>Avoid overthinking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45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We know how intimidating it is to be out of your depth and work on challenges you might</a:t>
                      </a: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not have seen before. But we've all been there! All you need to do is relax and let your mind do what it does best.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195"/>
                    </a:solidFill>
                  </a:tcPr>
                </a:tc>
              </a:tr>
              <a:tr h="17423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9F0DC"/>
                          </a:solidFill>
                          <a:latin typeface="Heebo Bold"/>
                          <a:ea typeface="Heebo Bold"/>
                          <a:cs typeface="Heebo Bold"/>
                          <a:sym typeface="Heebo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80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C2E"/>
                          </a:solidFill>
                          <a:latin typeface="Heebo Bold"/>
                          <a:ea typeface="Heebo Bold"/>
                          <a:cs typeface="Heebo Bold"/>
                          <a:sym typeface="Heebo Bold"/>
                        </a:rPr>
                        <a:t>Arm yourself with knowledge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45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Researching information beforehand is akin to ensuring you're not going into battle</a:t>
                      </a: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empty-handed. To help you, we've prepared all the resources you might need in this </a:t>
                      </a:r>
                      <a:r>
                        <a:rPr lang="en-US" sz="1799" u="sng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link</a:t>
                      </a:r>
                      <a:r>
                        <a:rPr lang="en-US" sz="1799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195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1034660"/>
            <a:ext cx="1623060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2A2C2E"/>
                </a:solidFill>
                <a:latin typeface="Heebo Bold"/>
                <a:ea typeface="Heebo Bold"/>
                <a:cs typeface="Heebo Bold"/>
                <a:sym typeface="Heebo Bold"/>
              </a:rPr>
              <a:t>We're sure you've got this in the bag;</a:t>
            </a: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2A2C2E"/>
                </a:solidFill>
                <a:latin typeface="Heebo Bold"/>
                <a:ea typeface="Heebo Bold"/>
                <a:cs typeface="Heebo Bold"/>
                <a:sym typeface="Heebo Bold"/>
              </a:rPr>
              <a:t>nonetheless, here are</a:t>
            </a:r>
            <a:r>
              <a:rPr lang="en-US" sz="3500">
                <a:solidFill>
                  <a:srgbClr val="6B8025"/>
                </a:solidFill>
                <a:latin typeface="Heebo Bold"/>
                <a:ea typeface="Heebo Bold"/>
                <a:cs typeface="Heebo Bold"/>
                <a:sym typeface="Heebo Bold"/>
              </a:rPr>
              <a:t> some tips that might help!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34789" y="8481315"/>
            <a:ext cx="7024511" cy="1135422"/>
            <a:chOff x="0" y="0"/>
            <a:chExt cx="10413425" cy="16831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413425" cy="1683197"/>
            </a:xfrm>
            <a:custGeom>
              <a:avLst/>
              <a:gdLst/>
              <a:ahLst/>
              <a:cxnLst/>
              <a:rect r="r" b="b" t="t" l="l"/>
              <a:pathLst>
                <a:path h="1683197" w="10413425">
                  <a:moveTo>
                    <a:pt x="11021" y="0"/>
                  </a:moveTo>
                  <a:lnTo>
                    <a:pt x="10402404" y="0"/>
                  </a:lnTo>
                  <a:cubicBezTo>
                    <a:pt x="10408490" y="0"/>
                    <a:pt x="10413425" y="4934"/>
                    <a:pt x="10413425" y="11021"/>
                  </a:cubicBezTo>
                  <a:lnTo>
                    <a:pt x="10413425" y="1672176"/>
                  </a:lnTo>
                  <a:cubicBezTo>
                    <a:pt x="10413425" y="1675099"/>
                    <a:pt x="10412264" y="1677902"/>
                    <a:pt x="10410197" y="1679969"/>
                  </a:cubicBezTo>
                  <a:cubicBezTo>
                    <a:pt x="10408130" y="1682036"/>
                    <a:pt x="10405327" y="1683197"/>
                    <a:pt x="10402404" y="1683197"/>
                  </a:cubicBezTo>
                  <a:lnTo>
                    <a:pt x="11021" y="1683197"/>
                  </a:lnTo>
                  <a:cubicBezTo>
                    <a:pt x="8098" y="1683197"/>
                    <a:pt x="5295" y="1682036"/>
                    <a:pt x="3228" y="1679969"/>
                  </a:cubicBezTo>
                  <a:cubicBezTo>
                    <a:pt x="1161" y="1677902"/>
                    <a:pt x="0" y="1675099"/>
                    <a:pt x="0" y="1672176"/>
                  </a:cubicBezTo>
                  <a:lnTo>
                    <a:pt x="0" y="11021"/>
                  </a:lnTo>
                  <a:cubicBezTo>
                    <a:pt x="0" y="8098"/>
                    <a:pt x="1161" y="5295"/>
                    <a:pt x="3228" y="3228"/>
                  </a:cubicBezTo>
                  <a:cubicBezTo>
                    <a:pt x="5295" y="1161"/>
                    <a:pt x="8098" y="0"/>
                    <a:pt x="11021" y="0"/>
                  </a:cubicBezTo>
                  <a:close/>
                </a:path>
              </a:pathLst>
            </a:custGeom>
            <a:solidFill>
              <a:srgbClr val="DDF195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413425" cy="1721297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l">
                <a:lnSpc>
                  <a:spcPts val="2100"/>
                </a:lnSpc>
              </a:pPr>
              <a:r>
                <a:rPr lang="en-US" sz="1500" b="true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Customize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 this table! Just </a:t>
              </a:r>
              <a:r>
                <a:rPr lang="en-US" sz="1500" b="true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right-click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 on any cell to see all the available table functions. To merge,</a:t>
              </a:r>
              <a:r>
                <a:rPr lang="en-US" sz="1500" b="true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 first highlight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 two or more cells, then click </a:t>
              </a:r>
              <a:r>
                <a:rPr lang="en-US" sz="1500" b="true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"Merge Cells" 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to organize your table according to your needs!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9130348"/>
            <a:ext cx="3215357" cy="24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 u="sng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  <a:hlinkClick r:id="rId2" action="ppaction://hlinksldjump"/>
              </a:rPr>
              <a:t>Back to Challenge Brief Overview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F19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18288000" cy="5143500"/>
            <a:chOff x="0" y="0"/>
            <a:chExt cx="481659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54667"/>
            </a:xfrm>
            <a:custGeom>
              <a:avLst/>
              <a:gdLst/>
              <a:ahLst/>
              <a:cxnLst/>
              <a:rect r="r" b="b" t="t" l="l"/>
              <a:pathLst>
                <a:path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6B80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1430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706072" y="2568329"/>
            <a:ext cx="12875856" cy="5150343"/>
            <a:chOff x="0" y="0"/>
            <a:chExt cx="6350000" cy="254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1270000"/>
                  </a:ln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-4250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869359" y="692095"/>
            <a:ext cx="6549281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</a:rPr>
              <a:t>Here's a special message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</a:rPr>
              <a:t>to set you on the right track.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287786" y="8013335"/>
            <a:ext cx="5712429" cy="950302"/>
            <a:chOff x="0" y="0"/>
            <a:chExt cx="7616571" cy="126706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93995"/>
              <a:ext cx="7616571" cy="473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F9F0DC"/>
                  </a:solidFill>
                  <a:latin typeface="Be Vietnam"/>
                  <a:ea typeface="Be Vietnam"/>
                  <a:cs typeface="Be Vietnam"/>
                  <a:sym typeface="Be Vietnam"/>
                </a:rPr>
                <a:t>Write position here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7616571" cy="740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49"/>
                </a:lnSpc>
              </a:pPr>
              <a:r>
                <a:rPr lang="en-US" b="true" sz="3499">
                  <a:solidFill>
                    <a:srgbClr val="F9F0DC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WRITE NAME HERE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000836" y="9248775"/>
            <a:ext cx="4286327" cy="24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 u="sng">
                <a:solidFill>
                  <a:srgbClr val="F9F0DC"/>
                </a:solidFill>
                <a:latin typeface="Be Vietnam"/>
                <a:ea typeface="Be Vietnam"/>
                <a:cs typeface="Be Vietnam"/>
                <a:sym typeface="Be Vietnam"/>
                <a:hlinkClick r:id="rId3" action="ppaction://hlinksldjump"/>
              </a:rPr>
              <a:t>Back to Challenge Brief Overview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0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24185" y="0"/>
            <a:ext cx="9163815" cy="10287000"/>
          </a:xfrm>
          <a:custGeom>
            <a:avLst/>
            <a:gdLst/>
            <a:ahLst/>
            <a:cxnLst/>
            <a:rect r="r" b="b" t="t" l="l"/>
            <a:pathLst>
              <a:path h="10287000" w="9163815">
                <a:moveTo>
                  <a:pt x="0" y="0"/>
                </a:moveTo>
                <a:lnTo>
                  <a:pt x="9163815" y="0"/>
                </a:lnTo>
                <a:lnTo>
                  <a:pt x="916381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56" t="-38063" r="-13812" b="-3237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45733"/>
            <a:ext cx="9732204" cy="10578466"/>
            <a:chOff x="0" y="0"/>
            <a:chExt cx="2563214" cy="27860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63214" cy="2786098"/>
            </a:xfrm>
            <a:custGeom>
              <a:avLst/>
              <a:gdLst/>
              <a:ahLst/>
              <a:cxnLst/>
              <a:rect r="r" b="b" t="t" l="l"/>
              <a:pathLst>
                <a:path h="2786098" w="2563214">
                  <a:moveTo>
                    <a:pt x="79550" y="0"/>
                  </a:moveTo>
                  <a:lnTo>
                    <a:pt x="2483665" y="0"/>
                  </a:lnTo>
                  <a:cubicBezTo>
                    <a:pt x="2504763" y="0"/>
                    <a:pt x="2524996" y="8381"/>
                    <a:pt x="2539915" y="23300"/>
                  </a:cubicBezTo>
                  <a:cubicBezTo>
                    <a:pt x="2554833" y="38218"/>
                    <a:pt x="2563214" y="58452"/>
                    <a:pt x="2563214" y="79550"/>
                  </a:cubicBezTo>
                  <a:lnTo>
                    <a:pt x="2563214" y="2706549"/>
                  </a:lnTo>
                  <a:cubicBezTo>
                    <a:pt x="2563214" y="2727646"/>
                    <a:pt x="2554833" y="2747880"/>
                    <a:pt x="2539915" y="2762798"/>
                  </a:cubicBezTo>
                  <a:cubicBezTo>
                    <a:pt x="2524996" y="2777717"/>
                    <a:pt x="2504763" y="2786098"/>
                    <a:pt x="2483665" y="2786098"/>
                  </a:cubicBezTo>
                  <a:lnTo>
                    <a:pt x="79550" y="2786098"/>
                  </a:lnTo>
                  <a:cubicBezTo>
                    <a:pt x="58452" y="2786098"/>
                    <a:pt x="38218" y="2777717"/>
                    <a:pt x="23300" y="2762798"/>
                  </a:cubicBezTo>
                  <a:cubicBezTo>
                    <a:pt x="8381" y="2747880"/>
                    <a:pt x="0" y="2727646"/>
                    <a:pt x="0" y="2706549"/>
                  </a:cubicBezTo>
                  <a:lnTo>
                    <a:pt x="0" y="79550"/>
                  </a:lnTo>
                  <a:cubicBezTo>
                    <a:pt x="0" y="58452"/>
                    <a:pt x="8381" y="38218"/>
                    <a:pt x="23300" y="23300"/>
                  </a:cubicBezTo>
                  <a:cubicBezTo>
                    <a:pt x="38218" y="8381"/>
                    <a:pt x="58452" y="0"/>
                    <a:pt x="79550" y="0"/>
                  </a:cubicBezTo>
                  <a:close/>
                </a:path>
              </a:pathLst>
            </a:custGeom>
            <a:solidFill>
              <a:srgbClr val="B9D45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563214" cy="2862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841933" y="0"/>
            <a:ext cx="10225190" cy="10287000"/>
            <a:chOff x="0" y="0"/>
            <a:chExt cx="2693054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9305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93054">
                  <a:moveTo>
                    <a:pt x="75714" y="0"/>
                  </a:moveTo>
                  <a:lnTo>
                    <a:pt x="2617340" y="0"/>
                  </a:lnTo>
                  <a:cubicBezTo>
                    <a:pt x="2659156" y="0"/>
                    <a:pt x="2693054" y="33898"/>
                    <a:pt x="2693054" y="75714"/>
                  </a:cubicBezTo>
                  <a:lnTo>
                    <a:pt x="2693054" y="2633619"/>
                  </a:lnTo>
                  <a:cubicBezTo>
                    <a:pt x="2693054" y="2653700"/>
                    <a:pt x="2685077" y="2672958"/>
                    <a:pt x="2670878" y="2687157"/>
                  </a:cubicBezTo>
                  <a:cubicBezTo>
                    <a:pt x="2656679" y="2701356"/>
                    <a:pt x="2637421" y="2709333"/>
                    <a:pt x="2617340" y="2709333"/>
                  </a:cubicBezTo>
                  <a:lnTo>
                    <a:pt x="75714" y="2709333"/>
                  </a:lnTo>
                  <a:cubicBezTo>
                    <a:pt x="33898" y="2709333"/>
                    <a:pt x="0" y="2675435"/>
                    <a:pt x="0" y="2633619"/>
                  </a:cubicBezTo>
                  <a:lnTo>
                    <a:pt x="0" y="75714"/>
                  </a:lnTo>
                  <a:cubicBezTo>
                    <a:pt x="0" y="33898"/>
                    <a:pt x="33898" y="0"/>
                    <a:pt x="75714" y="0"/>
                  </a:cubicBezTo>
                  <a:close/>
                </a:path>
              </a:pathLst>
            </a:custGeom>
            <a:solidFill>
              <a:srgbClr val="2A2C2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2693054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6169" y="8920183"/>
            <a:ext cx="7677966" cy="338117"/>
            <a:chOff x="0" y="0"/>
            <a:chExt cx="10237288" cy="45082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575287" y="160"/>
              <a:ext cx="9662001" cy="330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80"/>
                </a:lnSpc>
                <a:spcBef>
                  <a:spcPct val="0"/>
                </a:spcBef>
              </a:pPr>
              <a:r>
                <a:rPr lang="en-US" sz="1600" u="none">
                  <a:solidFill>
                    <a:srgbClr val="F9F0DC"/>
                  </a:solidFill>
                  <a:latin typeface="Be Vietnam"/>
                  <a:ea typeface="Be Vietnam"/>
                  <a:cs typeface="Be Vietnam"/>
                  <a:sym typeface="Be Vietnam"/>
                </a:rPr>
                <a:t>Our company welcomes people of all colors, genders, and beliefs.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50823" cy="450823"/>
            </a:xfrm>
            <a:custGeom>
              <a:avLst/>
              <a:gdLst/>
              <a:ahLst/>
              <a:cxnLst/>
              <a:rect r="r" b="b" t="t" l="l"/>
              <a:pathLst>
                <a:path h="450823" w="450823">
                  <a:moveTo>
                    <a:pt x="0" y="0"/>
                  </a:moveTo>
                  <a:lnTo>
                    <a:pt x="450823" y="0"/>
                  </a:lnTo>
                  <a:lnTo>
                    <a:pt x="450823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46169" y="5105400"/>
            <a:ext cx="7639866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F9F0DC"/>
                </a:solidFill>
                <a:latin typeface="Be Vietnam"/>
                <a:ea typeface="Be Vietnam"/>
                <a:cs typeface="Be Vietnam"/>
                <a:sym typeface="Be Vietnam"/>
              </a:rPr>
              <a:t>We look forward to hearing from you. 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F9F0DC"/>
                </a:solidFill>
                <a:latin typeface="Be Vietnam"/>
                <a:ea typeface="Be Vietnam"/>
                <a:cs typeface="Be Vietnam"/>
                <a:sym typeface="Be Vietnam"/>
              </a:rPr>
              <a:t>For questions, reach out to us: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46169" y="6652670"/>
            <a:ext cx="4202998" cy="758190"/>
            <a:chOff x="0" y="0"/>
            <a:chExt cx="5603997" cy="101091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5603997" cy="473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b="true" sz="2000">
                  <a:solidFill>
                    <a:srgbClr val="B9D45A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Email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85774"/>
              <a:ext cx="560399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9F0DC"/>
                  </a:solidFill>
                  <a:latin typeface="Be Vietnam"/>
                  <a:ea typeface="Be Vietnam"/>
                  <a:cs typeface="Be Vietnam"/>
                  <a:sym typeface="Be Vietnam"/>
                </a:rPr>
                <a:t>hello@reallygreatsite.com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688559" y="6652670"/>
            <a:ext cx="2997476" cy="758190"/>
            <a:chOff x="0" y="0"/>
            <a:chExt cx="3996635" cy="101091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3996635" cy="473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b="true" sz="2000">
                  <a:solidFill>
                    <a:srgbClr val="B9D45A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Phone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485774"/>
              <a:ext cx="399663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9F0DC"/>
                  </a:solidFill>
                  <a:latin typeface="Be Vietnam"/>
                  <a:ea typeface="Be Vietnam"/>
                  <a:cs typeface="Be Vietnam"/>
                  <a:sym typeface="Be Vietnam"/>
                </a:rPr>
                <a:t>(123) 456 7890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46169" y="1066800"/>
            <a:ext cx="7639866" cy="283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5"/>
              </a:lnSpc>
            </a:pPr>
            <a:r>
              <a:rPr lang="en-US" sz="6500">
                <a:solidFill>
                  <a:srgbClr val="F9F0DC"/>
                </a:solidFill>
                <a:latin typeface="Heebo Bold"/>
                <a:ea typeface="Heebo Bold"/>
                <a:cs typeface="Heebo Bold"/>
                <a:sym typeface="Heebo Bold"/>
              </a:rPr>
              <a:t>Thank you for your continued interest in joining our team!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0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54305"/>
            <a:ext cx="7133784" cy="10595611"/>
            <a:chOff x="0" y="0"/>
            <a:chExt cx="1878857" cy="2790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8857" cy="2790614"/>
            </a:xfrm>
            <a:custGeom>
              <a:avLst/>
              <a:gdLst/>
              <a:ahLst/>
              <a:cxnLst/>
              <a:rect r="r" b="b" t="t" l="l"/>
              <a:pathLst>
                <a:path h="2790614" w="1878857">
                  <a:moveTo>
                    <a:pt x="108525" y="0"/>
                  </a:moveTo>
                  <a:lnTo>
                    <a:pt x="1770332" y="0"/>
                  </a:lnTo>
                  <a:cubicBezTo>
                    <a:pt x="1830269" y="0"/>
                    <a:pt x="1878857" y="48588"/>
                    <a:pt x="1878857" y="108525"/>
                  </a:cubicBezTo>
                  <a:lnTo>
                    <a:pt x="1878857" y="2682089"/>
                  </a:lnTo>
                  <a:cubicBezTo>
                    <a:pt x="1878857" y="2710871"/>
                    <a:pt x="1867423" y="2738475"/>
                    <a:pt x="1847071" y="2758827"/>
                  </a:cubicBezTo>
                  <a:cubicBezTo>
                    <a:pt x="1826718" y="2779180"/>
                    <a:pt x="1799115" y="2790614"/>
                    <a:pt x="1770332" y="2790614"/>
                  </a:cubicBezTo>
                  <a:lnTo>
                    <a:pt x="108525" y="2790614"/>
                  </a:lnTo>
                  <a:cubicBezTo>
                    <a:pt x="79742" y="2790614"/>
                    <a:pt x="52138" y="2779180"/>
                    <a:pt x="31786" y="2758827"/>
                  </a:cubicBezTo>
                  <a:cubicBezTo>
                    <a:pt x="11434" y="2738475"/>
                    <a:pt x="0" y="2710871"/>
                    <a:pt x="0" y="2682089"/>
                  </a:cubicBezTo>
                  <a:lnTo>
                    <a:pt x="0" y="108525"/>
                  </a:lnTo>
                  <a:cubicBezTo>
                    <a:pt x="0" y="79742"/>
                    <a:pt x="11434" y="52138"/>
                    <a:pt x="31786" y="31786"/>
                  </a:cubicBezTo>
                  <a:cubicBezTo>
                    <a:pt x="52138" y="11434"/>
                    <a:pt x="79742" y="0"/>
                    <a:pt x="108525" y="0"/>
                  </a:cubicBezTo>
                  <a:close/>
                </a:path>
              </a:pathLst>
            </a:custGeom>
            <a:solidFill>
              <a:srgbClr val="DDF1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78857" cy="2866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006747" y="0"/>
            <a:ext cx="9798879" cy="10287000"/>
            <a:chOff x="0" y="0"/>
            <a:chExt cx="2580775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807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80775">
                  <a:moveTo>
                    <a:pt x="79008" y="0"/>
                  </a:moveTo>
                  <a:lnTo>
                    <a:pt x="2501766" y="0"/>
                  </a:lnTo>
                  <a:cubicBezTo>
                    <a:pt x="2522721" y="0"/>
                    <a:pt x="2542817" y="8324"/>
                    <a:pt x="2557634" y="23141"/>
                  </a:cubicBezTo>
                  <a:cubicBezTo>
                    <a:pt x="2572451" y="37958"/>
                    <a:pt x="2580775" y="58054"/>
                    <a:pt x="2580775" y="79008"/>
                  </a:cubicBezTo>
                  <a:lnTo>
                    <a:pt x="2580775" y="2630325"/>
                  </a:lnTo>
                  <a:cubicBezTo>
                    <a:pt x="2580775" y="2651279"/>
                    <a:pt x="2572451" y="2671375"/>
                    <a:pt x="2557634" y="2686192"/>
                  </a:cubicBezTo>
                  <a:cubicBezTo>
                    <a:pt x="2542817" y="2701009"/>
                    <a:pt x="2522721" y="2709333"/>
                    <a:pt x="2501766" y="2709333"/>
                  </a:cubicBezTo>
                  <a:lnTo>
                    <a:pt x="79008" y="2709333"/>
                  </a:lnTo>
                  <a:cubicBezTo>
                    <a:pt x="35373" y="2709333"/>
                    <a:pt x="0" y="2673960"/>
                    <a:pt x="0" y="2630325"/>
                  </a:cubicBezTo>
                  <a:lnTo>
                    <a:pt x="0" y="79008"/>
                  </a:lnTo>
                  <a:cubicBezTo>
                    <a:pt x="0" y="58054"/>
                    <a:pt x="8324" y="37958"/>
                    <a:pt x="23141" y="23141"/>
                  </a:cubicBezTo>
                  <a:cubicBezTo>
                    <a:pt x="37958" y="8324"/>
                    <a:pt x="58054" y="0"/>
                    <a:pt x="79008" y="0"/>
                  </a:cubicBezTo>
                  <a:close/>
                </a:path>
              </a:pathLst>
            </a:custGeom>
            <a:solidFill>
              <a:srgbClr val="B9D45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580775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6925541" cy="10287000"/>
            <a:chOff x="0" y="0"/>
            <a:chExt cx="1824011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2401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24011">
                  <a:moveTo>
                    <a:pt x="0" y="0"/>
                  </a:moveTo>
                  <a:lnTo>
                    <a:pt x="1824011" y="0"/>
                  </a:lnTo>
                  <a:lnTo>
                    <a:pt x="1824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824011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173789" y="4728112"/>
            <a:ext cx="810039" cy="789420"/>
          </a:xfrm>
          <a:custGeom>
            <a:avLst/>
            <a:gdLst/>
            <a:ahLst/>
            <a:cxnLst/>
            <a:rect r="r" b="b" t="t" l="l"/>
            <a:pathLst>
              <a:path h="789420" w="810039">
                <a:moveTo>
                  <a:pt x="0" y="0"/>
                </a:moveTo>
                <a:lnTo>
                  <a:pt x="810039" y="0"/>
                </a:lnTo>
                <a:lnTo>
                  <a:pt x="810039" y="789420"/>
                </a:lnTo>
                <a:lnTo>
                  <a:pt x="0" y="789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21803" y="4728112"/>
            <a:ext cx="799597" cy="789420"/>
          </a:xfrm>
          <a:custGeom>
            <a:avLst/>
            <a:gdLst/>
            <a:ahLst/>
            <a:cxnLst/>
            <a:rect r="r" b="b" t="t" l="l"/>
            <a:pathLst>
              <a:path h="789420" w="799597">
                <a:moveTo>
                  <a:pt x="0" y="0"/>
                </a:moveTo>
                <a:lnTo>
                  <a:pt x="799597" y="0"/>
                </a:lnTo>
                <a:lnTo>
                  <a:pt x="799597" y="789420"/>
                </a:lnTo>
                <a:lnTo>
                  <a:pt x="0" y="789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54996" y="4728112"/>
            <a:ext cx="810039" cy="789420"/>
          </a:xfrm>
          <a:custGeom>
            <a:avLst/>
            <a:gdLst/>
            <a:ahLst/>
            <a:cxnLst/>
            <a:rect r="r" b="b" t="t" l="l"/>
            <a:pathLst>
              <a:path h="789420" w="810039">
                <a:moveTo>
                  <a:pt x="0" y="0"/>
                </a:moveTo>
                <a:lnTo>
                  <a:pt x="810039" y="0"/>
                </a:lnTo>
                <a:lnTo>
                  <a:pt x="810039" y="789420"/>
                </a:lnTo>
                <a:lnTo>
                  <a:pt x="0" y="789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537022" y="4728112"/>
            <a:ext cx="789420" cy="789420"/>
          </a:xfrm>
          <a:custGeom>
            <a:avLst/>
            <a:gdLst/>
            <a:ahLst/>
            <a:cxnLst/>
            <a:rect r="r" b="b" t="t" l="l"/>
            <a:pathLst>
              <a:path h="789420" w="789420">
                <a:moveTo>
                  <a:pt x="0" y="0"/>
                </a:moveTo>
                <a:lnTo>
                  <a:pt x="789420" y="0"/>
                </a:lnTo>
                <a:lnTo>
                  <a:pt x="789420" y="789420"/>
                </a:lnTo>
                <a:lnTo>
                  <a:pt x="0" y="7894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78482" y="4728112"/>
            <a:ext cx="789420" cy="789420"/>
          </a:xfrm>
          <a:custGeom>
            <a:avLst/>
            <a:gdLst/>
            <a:ahLst/>
            <a:cxnLst/>
            <a:rect r="r" b="b" t="t" l="l"/>
            <a:pathLst>
              <a:path h="789420" w="789420">
                <a:moveTo>
                  <a:pt x="0" y="0"/>
                </a:moveTo>
                <a:lnTo>
                  <a:pt x="789420" y="0"/>
                </a:lnTo>
                <a:lnTo>
                  <a:pt x="789420" y="789420"/>
                </a:lnTo>
                <a:lnTo>
                  <a:pt x="0" y="7894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24412" y="1028700"/>
            <a:ext cx="697560" cy="789420"/>
          </a:xfrm>
          <a:custGeom>
            <a:avLst/>
            <a:gdLst/>
            <a:ahLst/>
            <a:cxnLst/>
            <a:rect r="r" b="b" t="t" l="l"/>
            <a:pathLst>
              <a:path h="789420" w="697560">
                <a:moveTo>
                  <a:pt x="0" y="0"/>
                </a:moveTo>
                <a:lnTo>
                  <a:pt x="697560" y="0"/>
                </a:lnTo>
                <a:lnTo>
                  <a:pt x="697560" y="789420"/>
                </a:lnTo>
                <a:lnTo>
                  <a:pt x="0" y="7894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080377" y="1028700"/>
            <a:ext cx="759279" cy="789420"/>
          </a:xfrm>
          <a:custGeom>
            <a:avLst/>
            <a:gdLst/>
            <a:ahLst/>
            <a:cxnLst/>
            <a:rect r="r" b="b" t="t" l="l"/>
            <a:pathLst>
              <a:path h="789420" w="759279">
                <a:moveTo>
                  <a:pt x="0" y="0"/>
                </a:moveTo>
                <a:lnTo>
                  <a:pt x="759278" y="0"/>
                </a:lnTo>
                <a:lnTo>
                  <a:pt x="759278" y="789420"/>
                </a:lnTo>
                <a:lnTo>
                  <a:pt x="0" y="7894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270669" y="1028700"/>
            <a:ext cx="701866" cy="789420"/>
          </a:xfrm>
          <a:custGeom>
            <a:avLst/>
            <a:gdLst/>
            <a:ahLst/>
            <a:cxnLst/>
            <a:rect r="r" b="b" t="t" l="l"/>
            <a:pathLst>
              <a:path h="789420" w="701866">
                <a:moveTo>
                  <a:pt x="0" y="0"/>
                </a:moveTo>
                <a:lnTo>
                  <a:pt x="701866" y="0"/>
                </a:lnTo>
                <a:lnTo>
                  <a:pt x="701866" y="789420"/>
                </a:lnTo>
                <a:lnTo>
                  <a:pt x="0" y="7894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448234" y="1028700"/>
            <a:ext cx="966996" cy="789420"/>
          </a:xfrm>
          <a:custGeom>
            <a:avLst/>
            <a:gdLst/>
            <a:ahLst/>
            <a:cxnLst/>
            <a:rect r="r" b="b" t="t" l="l"/>
            <a:pathLst>
              <a:path h="789420" w="966996">
                <a:moveTo>
                  <a:pt x="0" y="0"/>
                </a:moveTo>
                <a:lnTo>
                  <a:pt x="966996" y="0"/>
                </a:lnTo>
                <a:lnTo>
                  <a:pt x="966996" y="789420"/>
                </a:lnTo>
                <a:lnTo>
                  <a:pt x="0" y="78942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227875" y="1028700"/>
            <a:ext cx="701866" cy="789420"/>
          </a:xfrm>
          <a:custGeom>
            <a:avLst/>
            <a:gdLst/>
            <a:ahLst/>
            <a:cxnLst/>
            <a:rect r="r" b="b" t="t" l="l"/>
            <a:pathLst>
              <a:path h="789420" w="701866">
                <a:moveTo>
                  <a:pt x="0" y="0"/>
                </a:moveTo>
                <a:lnTo>
                  <a:pt x="701866" y="0"/>
                </a:lnTo>
                <a:lnTo>
                  <a:pt x="701866" y="789420"/>
                </a:lnTo>
                <a:lnTo>
                  <a:pt x="0" y="78942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214958" y="2878406"/>
            <a:ext cx="727702" cy="789420"/>
          </a:xfrm>
          <a:custGeom>
            <a:avLst/>
            <a:gdLst/>
            <a:ahLst/>
            <a:cxnLst/>
            <a:rect r="r" b="b" t="t" l="l"/>
            <a:pathLst>
              <a:path h="789420" w="727702">
                <a:moveTo>
                  <a:pt x="0" y="0"/>
                </a:moveTo>
                <a:lnTo>
                  <a:pt x="727701" y="0"/>
                </a:lnTo>
                <a:lnTo>
                  <a:pt x="727701" y="789420"/>
                </a:lnTo>
                <a:lnTo>
                  <a:pt x="0" y="78942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644670" y="2878406"/>
            <a:ext cx="574124" cy="789420"/>
          </a:xfrm>
          <a:custGeom>
            <a:avLst/>
            <a:gdLst/>
            <a:ahLst/>
            <a:cxnLst/>
            <a:rect r="r" b="b" t="t" l="l"/>
            <a:pathLst>
              <a:path h="789420" w="574124">
                <a:moveTo>
                  <a:pt x="0" y="0"/>
                </a:moveTo>
                <a:lnTo>
                  <a:pt x="574124" y="0"/>
                </a:lnTo>
                <a:lnTo>
                  <a:pt x="574124" y="789420"/>
                </a:lnTo>
                <a:lnTo>
                  <a:pt x="0" y="78942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096165" y="2878406"/>
            <a:ext cx="727702" cy="789420"/>
          </a:xfrm>
          <a:custGeom>
            <a:avLst/>
            <a:gdLst/>
            <a:ahLst/>
            <a:cxnLst/>
            <a:rect r="r" b="b" t="t" l="l"/>
            <a:pathLst>
              <a:path h="789420" w="727702">
                <a:moveTo>
                  <a:pt x="0" y="0"/>
                </a:moveTo>
                <a:lnTo>
                  <a:pt x="727702" y="0"/>
                </a:lnTo>
                <a:lnTo>
                  <a:pt x="727702" y="789420"/>
                </a:lnTo>
                <a:lnTo>
                  <a:pt x="0" y="78942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295069" y="2878406"/>
            <a:ext cx="653066" cy="789420"/>
          </a:xfrm>
          <a:custGeom>
            <a:avLst/>
            <a:gdLst/>
            <a:ahLst/>
            <a:cxnLst/>
            <a:rect r="r" b="b" t="t" l="l"/>
            <a:pathLst>
              <a:path h="789420" w="653066">
                <a:moveTo>
                  <a:pt x="0" y="0"/>
                </a:moveTo>
                <a:lnTo>
                  <a:pt x="653065" y="0"/>
                </a:lnTo>
                <a:lnTo>
                  <a:pt x="653065" y="789420"/>
                </a:lnTo>
                <a:lnTo>
                  <a:pt x="0" y="78942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450965" y="2878406"/>
            <a:ext cx="644454" cy="789420"/>
          </a:xfrm>
          <a:custGeom>
            <a:avLst/>
            <a:gdLst/>
            <a:ahLst/>
            <a:cxnLst/>
            <a:rect r="r" b="b" t="t" l="l"/>
            <a:pathLst>
              <a:path h="789420" w="644454">
                <a:moveTo>
                  <a:pt x="0" y="0"/>
                </a:moveTo>
                <a:lnTo>
                  <a:pt x="644454" y="0"/>
                </a:lnTo>
                <a:lnTo>
                  <a:pt x="644454" y="789420"/>
                </a:lnTo>
                <a:lnTo>
                  <a:pt x="0" y="78942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216582" y="6584680"/>
            <a:ext cx="810039" cy="789420"/>
          </a:xfrm>
          <a:custGeom>
            <a:avLst/>
            <a:gdLst/>
            <a:ahLst/>
            <a:cxnLst/>
            <a:rect r="r" b="b" t="t" l="l"/>
            <a:pathLst>
              <a:path h="789420" w="810039">
                <a:moveTo>
                  <a:pt x="0" y="0"/>
                </a:moveTo>
                <a:lnTo>
                  <a:pt x="810039" y="0"/>
                </a:lnTo>
                <a:lnTo>
                  <a:pt x="810039" y="789420"/>
                </a:lnTo>
                <a:lnTo>
                  <a:pt x="0" y="78942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547787" y="6584680"/>
            <a:ext cx="767890" cy="789420"/>
          </a:xfrm>
          <a:custGeom>
            <a:avLst/>
            <a:gdLst/>
            <a:ahLst/>
            <a:cxnLst/>
            <a:rect r="r" b="b" t="t" l="l"/>
            <a:pathLst>
              <a:path h="789420" w="767890">
                <a:moveTo>
                  <a:pt x="0" y="0"/>
                </a:moveTo>
                <a:lnTo>
                  <a:pt x="767890" y="0"/>
                </a:lnTo>
                <a:lnTo>
                  <a:pt x="767890" y="789420"/>
                </a:lnTo>
                <a:lnTo>
                  <a:pt x="0" y="789420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378482" y="6584680"/>
            <a:ext cx="789420" cy="789420"/>
          </a:xfrm>
          <a:custGeom>
            <a:avLst/>
            <a:gdLst/>
            <a:ahLst/>
            <a:cxnLst/>
            <a:rect r="r" b="b" t="t" l="l"/>
            <a:pathLst>
              <a:path h="789420" w="789420">
                <a:moveTo>
                  <a:pt x="0" y="0"/>
                </a:moveTo>
                <a:lnTo>
                  <a:pt x="789420" y="0"/>
                </a:lnTo>
                <a:lnTo>
                  <a:pt x="789420" y="789420"/>
                </a:lnTo>
                <a:lnTo>
                  <a:pt x="0" y="78942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121234" y="6584680"/>
            <a:ext cx="677564" cy="796283"/>
          </a:xfrm>
          <a:custGeom>
            <a:avLst/>
            <a:gdLst/>
            <a:ahLst/>
            <a:cxnLst/>
            <a:rect r="r" b="b" t="t" l="l"/>
            <a:pathLst>
              <a:path h="796283" w="677564">
                <a:moveTo>
                  <a:pt x="0" y="0"/>
                </a:moveTo>
                <a:lnTo>
                  <a:pt x="677564" y="0"/>
                </a:lnTo>
                <a:lnTo>
                  <a:pt x="677564" y="796283"/>
                </a:lnTo>
                <a:lnTo>
                  <a:pt x="0" y="79628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284184" y="6577818"/>
            <a:ext cx="589249" cy="796283"/>
          </a:xfrm>
          <a:custGeom>
            <a:avLst/>
            <a:gdLst/>
            <a:ahLst/>
            <a:cxnLst/>
            <a:rect r="r" b="b" t="t" l="l"/>
            <a:pathLst>
              <a:path h="796283" w="589249">
                <a:moveTo>
                  <a:pt x="0" y="0"/>
                </a:moveTo>
                <a:lnTo>
                  <a:pt x="589249" y="0"/>
                </a:lnTo>
                <a:lnTo>
                  <a:pt x="589249" y="796282"/>
                </a:lnTo>
                <a:lnTo>
                  <a:pt x="0" y="796282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422085" y="8438238"/>
            <a:ext cx="702214" cy="781818"/>
          </a:xfrm>
          <a:custGeom>
            <a:avLst/>
            <a:gdLst/>
            <a:ahLst/>
            <a:cxnLst/>
            <a:rect r="r" b="b" t="t" l="l"/>
            <a:pathLst>
              <a:path h="781818" w="702214">
                <a:moveTo>
                  <a:pt x="0" y="0"/>
                </a:moveTo>
                <a:lnTo>
                  <a:pt x="702214" y="0"/>
                </a:lnTo>
                <a:lnTo>
                  <a:pt x="702214" y="781817"/>
                </a:lnTo>
                <a:lnTo>
                  <a:pt x="0" y="781817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6074082" y="8438238"/>
            <a:ext cx="771867" cy="781818"/>
          </a:xfrm>
          <a:custGeom>
            <a:avLst/>
            <a:gdLst/>
            <a:ahLst/>
            <a:cxnLst/>
            <a:rect r="r" b="b" t="t" l="l"/>
            <a:pathLst>
              <a:path h="781818" w="771867">
                <a:moveTo>
                  <a:pt x="0" y="0"/>
                </a:moveTo>
                <a:lnTo>
                  <a:pt x="771867" y="0"/>
                </a:lnTo>
                <a:lnTo>
                  <a:pt x="771867" y="781817"/>
                </a:lnTo>
                <a:lnTo>
                  <a:pt x="0" y="781817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4223437" y="8438238"/>
            <a:ext cx="710743" cy="781818"/>
          </a:xfrm>
          <a:custGeom>
            <a:avLst/>
            <a:gdLst/>
            <a:ahLst/>
            <a:cxnLst/>
            <a:rect r="r" b="b" t="t" l="l"/>
            <a:pathLst>
              <a:path h="781818" w="710743">
                <a:moveTo>
                  <a:pt x="0" y="0"/>
                </a:moveTo>
                <a:lnTo>
                  <a:pt x="710743" y="0"/>
                </a:lnTo>
                <a:lnTo>
                  <a:pt x="710743" y="781817"/>
                </a:lnTo>
                <a:lnTo>
                  <a:pt x="0" y="781817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8619716" y="8438238"/>
            <a:ext cx="624033" cy="781818"/>
          </a:xfrm>
          <a:custGeom>
            <a:avLst/>
            <a:gdLst/>
            <a:ahLst/>
            <a:cxnLst/>
            <a:rect r="r" b="b" t="t" l="l"/>
            <a:pathLst>
              <a:path h="781818" w="624033">
                <a:moveTo>
                  <a:pt x="0" y="0"/>
                </a:moveTo>
                <a:lnTo>
                  <a:pt x="624032" y="0"/>
                </a:lnTo>
                <a:lnTo>
                  <a:pt x="624032" y="781817"/>
                </a:lnTo>
                <a:lnTo>
                  <a:pt x="0" y="781817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2270495" y="8438238"/>
            <a:ext cx="702214" cy="781818"/>
          </a:xfrm>
          <a:custGeom>
            <a:avLst/>
            <a:gdLst/>
            <a:ahLst/>
            <a:cxnLst/>
            <a:rect r="r" b="b" t="t" l="l"/>
            <a:pathLst>
              <a:path h="781818" w="702214">
                <a:moveTo>
                  <a:pt x="0" y="0"/>
                </a:moveTo>
                <a:lnTo>
                  <a:pt x="702214" y="0"/>
                </a:lnTo>
                <a:lnTo>
                  <a:pt x="702214" y="781817"/>
                </a:lnTo>
                <a:lnTo>
                  <a:pt x="0" y="781817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028700" y="1028700"/>
            <a:ext cx="5059131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2A2C2E"/>
                </a:solidFill>
                <a:latin typeface="Heebo Bold"/>
                <a:ea typeface="Heebo Bold"/>
                <a:cs typeface="Heebo Bold"/>
                <a:sym typeface="Heebo Bold"/>
              </a:rPr>
              <a:t>Resource 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2A2C2E"/>
                </a:solidFill>
                <a:latin typeface="Heebo Bold"/>
                <a:ea typeface="Heebo Bold"/>
                <a:cs typeface="Heebo Bold"/>
                <a:sym typeface="Heebo Bold"/>
              </a:rPr>
              <a:t>Page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6530340"/>
            <a:ext cx="4746689" cy="272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</a:rPr>
              <a:t>Use these design resources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</a:rPr>
              <a:t>in your Canva Presentation.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</a:rPr>
              <a:t>Happy designing! 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</a:rPr>
              <a:t>Delete or hide this page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</a:rPr>
              <a:t>before presenting.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DDF19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54305"/>
            <a:ext cx="7133784" cy="10595611"/>
            <a:chOff x="0" y="0"/>
            <a:chExt cx="1878857" cy="2790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8857" cy="2790614"/>
            </a:xfrm>
            <a:custGeom>
              <a:avLst/>
              <a:gdLst/>
              <a:ahLst/>
              <a:cxnLst/>
              <a:rect r="r" b="b" t="t" l="l"/>
              <a:pathLst>
                <a:path h="2790614" w="1878857">
                  <a:moveTo>
                    <a:pt x="108525" y="0"/>
                  </a:moveTo>
                  <a:lnTo>
                    <a:pt x="1770332" y="0"/>
                  </a:lnTo>
                  <a:cubicBezTo>
                    <a:pt x="1830269" y="0"/>
                    <a:pt x="1878857" y="48588"/>
                    <a:pt x="1878857" y="108525"/>
                  </a:cubicBezTo>
                  <a:lnTo>
                    <a:pt x="1878857" y="2682089"/>
                  </a:lnTo>
                  <a:cubicBezTo>
                    <a:pt x="1878857" y="2710871"/>
                    <a:pt x="1867423" y="2738475"/>
                    <a:pt x="1847071" y="2758827"/>
                  </a:cubicBezTo>
                  <a:cubicBezTo>
                    <a:pt x="1826718" y="2779180"/>
                    <a:pt x="1799115" y="2790614"/>
                    <a:pt x="1770332" y="2790614"/>
                  </a:cubicBezTo>
                  <a:lnTo>
                    <a:pt x="108525" y="2790614"/>
                  </a:lnTo>
                  <a:cubicBezTo>
                    <a:pt x="79742" y="2790614"/>
                    <a:pt x="52138" y="2779180"/>
                    <a:pt x="31786" y="2758827"/>
                  </a:cubicBezTo>
                  <a:cubicBezTo>
                    <a:pt x="11434" y="2738475"/>
                    <a:pt x="0" y="2710871"/>
                    <a:pt x="0" y="2682089"/>
                  </a:cubicBezTo>
                  <a:lnTo>
                    <a:pt x="0" y="108525"/>
                  </a:lnTo>
                  <a:cubicBezTo>
                    <a:pt x="0" y="79742"/>
                    <a:pt x="11434" y="52138"/>
                    <a:pt x="31786" y="31786"/>
                  </a:cubicBezTo>
                  <a:cubicBezTo>
                    <a:pt x="52138" y="11434"/>
                    <a:pt x="79742" y="0"/>
                    <a:pt x="108525" y="0"/>
                  </a:cubicBezTo>
                  <a:close/>
                </a:path>
              </a:pathLst>
            </a:custGeom>
            <a:solidFill>
              <a:srgbClr val="B9D45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78857" cy="2866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671661" y="0"/>
            <a:ext cx="9798879" cy="10287000"/>
            <a:chOff x="0" y="0"/>
            <a:chExt cx="2580775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807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80775">
                  <a:moveTo>
                    <a:pt x="79008" y="0"/>
                  </a:moveTo>
                  <a:lnTo>
                    <a:pt x="2501766" y="0"/>
                  </a:lnTo>
                  <a:cubicBezTo>
                    <a:pt x="2522721" y="0"/>
                    <a:pt x="2542817" y="8324"/>
                    <a:pt x="2557634" y="23141"/>
                  </a:cubicBezTo>
                  <a:cubicBezTo>
                    <a:pt x="2572451" y="37958"/>
                    <a:pt x="2580775" y="58054"/>
                    <a:pt x="2580775" y="79008"/>
                  </a:cubicBezTo>
                  <a:lnTo>
                    <a:pt x="2580775" y="2630325"/>
                  </a:lnTo>
                  <a:cubicBezTo>
                    <a:pt x="2580775" y="2651279"/>
                    <a:pt x="2572451" y="2671375"/>
                    <a:pt x="2557634" y="2686192"/>
                  </a:cubicBezTo>
                  <a:cubicBezTo>
                    <a:pt x="2542817" y="2701009"/>
                    <a:pt x="2522721" y="2709333"/>
                    <a:pt x="2501766" y="2709333"/>
                  </a:cubicBezTo>
                  <a:lnTo>
                    <a:pt x="79008" y="2709333"/>
                  </a:lnTo>
                  <a:cubicBezTo>
                    <a:pt x="35373" y="2709333"/>
                    <a:pt x="0" y="2673960"/>
                    <a:pt x="0" y="2630325"/>
                  </a:cubicBezTo>
                  <a:lnTo>
                    <a:pt x="0" y="79008"/>
                  </a:lnTo>
                  <a:cubicBezTo>
                    <a:pt x="0" y="58054"/>
                    <a:pt x="8324" y="37958"/>
                    <a:pt x="23141" y="23141"/>
                  </a:cubicBezTo>
                  <a:cubicBezTo>
                    <a:pt x="37958" y="8324"/>
                    <a:pt x="58054" y="0"/>
                    <a:pt x="790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580775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967276" y="0"/>
            <a:ext cx="9798879" cy="10287000"/>
            <a:chOff x="0" y="0"/>
            <a:chExt cx="2580775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807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80775">
                  <a:moveTo>
                    <a:pt x="79008" y="0"/>
                  </a:moveTo>
                  <a:lnTo>
                    <a:pt x="2501766" y="0"/>
                  </a:lnTo>
                  <a:cubicBezTo>
                    <a:pt x="2522721" y="0"/>
                    <a:pt x="2542817" y="8324"/>
                    <a:pt x="2557634" y="23141"/>
                  </a:cubicBezTo>
                  <a:cubicBezTo>
                    <a:pt x="2572451" y="37958"/>
                    <a:pt x="2580775" y="58054"/>
                    <a:pt x="2580775" y="79008"/>
                  </a:cubicBezTo>
                  <a:lnTo>
                    <a:pt x="2580775" y="2630325"/>
                  </a:lnTo>
                  <a:cubicBezTo>
                    <a:pt x="2580775" y="2651279"/>
                    <a:pt x="2572451" y="2671375"/>
                    <a:pt x="2557634" y="2686192"/>
                  </a:cubicBezTo>
                  <a:cubicBezTo>
                    <a:pt x="2542817" y="2701009"/>
                    <a:pt x="2522721" y="2709333"/>
                    <a:pt x="2501766" y="2709333"/>
                  </a:cubicBezTo>
                  <a:lnTo>
                    <a:pt x="79008" y="2709333"/>
                  </a:lnTo>
                  <a:cubicBezTo>
                    <a:pt x="35373" y="2709333"/>
                    <a:pt x="0" y="2673960"/>
                    <a:pt x="0" y="2630325"/>
                  </a:cubicBezTo>
                  <a:lnTo>
                    <a:pt x="0" y="79008"/>
                  </a:lnTo>
                  <a:cubicBezTo>
                    <a:pt x="0" y="58054"/>
                    <a:pt x="8324" y="37958"/>
                    <a:pt x="23141" y="23141"/>
                  </a:cubicBezTo>
                  <a:cubicBezTo>
                    <a:pt x="37958" y="8324"/>
                    <a:pt x="58054" y="0"/>
                    <a:pt x="79008" y="0"/>
                  </a:cubicBezTo>
                  <a:close/>
                </a:path>
              </a:pathLst>
            </a:custGeom>
            <a:solidFill>
              <a:srgbClr val="6B802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580775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028700"/>
            <a:ext cx="5059131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F9F0DC"/>
                </a:solidFill>
                <a:latin typeface="Heebo Bold"/>
                <a:ea typeface="Heebo Bold"/>
                <a:cs typeface="Heebo Bold"/>
                <a:sym typeface="Heebo Bold"/>
              </a:rPr>
              <a:t>Resource 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F9F0DC"/>
                </a:solidFill>
                <a:latin typeface="Heebo Bold"/>
                <a:ea typeface="Heebo Bold"/>
                <a:cs typeface="Heebo Bold"/>
                <a:sym typeface="Heebo Bold"/>
              </a:rPr>
              <a:t>Page</a:t>
            </a:r>
          </a:p>
        </p:txBody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8206876" y="1366216"/>
          <a:ext cx="9052424" cy="7892084"/>
        </p:xfrm>
        <a:graphic>
          <a:graphicData uri="http://schemas.openxmlformats.org/drawingml/2006/table">
            <a:tbl>
              <a:tblPr/>
              <a:tblGrid>
                <a:gridCol w="4526212"/>
                <a:gridCol w="4526212"/>
              </a:tblGrid>
              <a:tr h="19502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2A2C2E"/>
                          </a:solidFill>
                          <a:latin typeface="Be Vietnam Bold"/>
                          <a:ea typeface="Be Vietnam Bold"/>
                          <a:cs typeface="Be Vietnam Bold"/>
                          <a:sym typeface="Be Vietnam Bold"/>
                        </a:rPr>
                        <a:t>B</a:t>
                      </a:r>
                      <a:r>
                        <a:rPr lang="en-US" sz="30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 for blur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2A2C2E"/>
                          </a:solidFill>
                          <a:latin typeface="Be Vietnam Bold"/>
                          <a:ea typeface="Be Vietnam Bold"/>
                          <a:cs typeface="Be Vietnam Bold"/>
                          <a:sym typeface="Be Vietnam Bold"/>
                        </a:rPr>
                        <a:t>C</a:t>
                      </a:r>
                      <a:r>
                        <a:rPr lang="en-US" sz="30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 for confetti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02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2A2C2E"/>
                          </a:solidFill>
                          <a:latin typeface="Be Vietnam Bold"/>
                          <a:ea typeface="Be Vietnam Bold"/>
                          <a:cs typeface="Be Vietnam Bold"/>
                          <a:sym typeface="Be Vietnam Bold"/>
                        </a:rPr>
                        <a:t>D</a:t>
                      </a:r>
                      <a:r>
                        <a:rPr lang="en-US" sz="30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 for a drumroll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2A2C2E"/>
                          </a:solidFill>
                          <a:latin typeface="Be Vietnam Bold"/>
                          <a:ea typeface="Be Vietnam Bold"/>
                          <a:cs typeface="Be Vietnam Bold"/>
                          <a:sym typeface="Be Vietnam Bold"/>
                        </a:rPr>
                        <a:t>M</a:t>
                      </a:r>
                      <a:r>
                        <a:rPr lang="en-US" sz="30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 for mic drop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02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2A2C2E"/>
                          </a:solidFill>
                          <a:latin typeface="Be Vietnam Bold"/>
                          <a:ea typeface="Be Vietnam Bold"/>
                          <a:cs typeface="Be Vietnam Bold"/>
                          <a:sym typeface="Be Vietnam Bold"/>
                        </a:rPr>
                        <a:t>O</a:t>
                      </a:r>
                      <a:r>
                        <a:rPr lang="en-US" sz="30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 for bubbles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2A2C2E"/>
                          </a:solidFill>
                          <a:latin typeface="Be Vietnam Bold"/>
                          <a:ea typeface="Be Vietnam Bold"/>
                          <a:cs typeface="Be Vietnam Bold"/>
                          <a:sym typeface="Be Vietnam Bold"/>
                        </a:rPr>
                        <a:t>Q</a:t>
                      </a:r>
                      <a:r>
                        <a:rPr lang="en-US" sz="30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 for quiet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137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2A2C2E"/>
                          </a:solidFill>
                          <a:latin typeface="Be Vietnam Bold"/>
                          <a:ea typeface="Be Vietnam Bold"/>
                          <a:cs typeface="Be Vietnam Bold"/>
                          <a:sym typeface="Be Vietnam Bold"/>
                        </a:rPr>
                        <a:t>U </a:t>
                      </a:r>
                      <a:r>
                        <a:rPr lang="en-US" sz="30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for unveil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Any number from</a:t>
                      </a:r>
                      <a:endParaRPr lang="en-US" sz="1100"/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 b="true">
                          <a:solidFill>
                            <a:srgbClr val="2A2C2E"/>
                          </a:solidFill>
                          <a:latin typeface="Be Vietnam Bold"/>
                          <a:ea typeface="Be Vietnam Bold"/>
                          <a:cs typeface="Be Vietnam Bold"/>
                          <a:sym typeface="Be Vietnam Bold"/>
                        </a:rPr>
                        <a:t>0-9 </a:t>
                      </a:r>
                      <a:r>
                        <a:rPr lang="en-US" sz="30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for a timer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1028700" y="6073140"/>
            <a:ext cx="5243646" cy="318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9F0DC"/>
                </a:solidFill>
                <a:latin typeface="Be Vietnam"/>
                <a:ea typeface="Be Vietnam"/>
                <a:cs typeface="Be Vietnam"/>
                <a:sym typeface="Be Vietnam"/>
              </a:rPr>
              <a:t>Find the magic and fun in presenting with Canva Presentations. Press the following keys while on Present mode! 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9F0DC"/>
                </a:solidFill>
                <a:latin typeface="Be Vietnam"/>
                <a:ea typeface="Be Vietnam"/>
                <a:cs typeface="Be Vietnam"/>
                <a:sym typeface="Be Vietnam"/>
              </a:rPr>
              <a:t>Delete or hide this page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9F0DC"/>
                </a:solidFill>
                <a:latin typeface="Be Vietnam"/>
                <a:ea typeface="Be Vietnam"/>
                <a:cs typeface="Be Vietnam"/>
                <a:sym typeface="Be Vietnam"/>
              </a:rPr>
              <a:t>before presenting.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F19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894952" cy="10287000"/>
            <a:chOff x="0" y="0"/>
            <a:chExt cx="181595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595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15954">
                  <a:moveTo>
                    <a:pt x="0" y="0"/>
                  </a:moveTo>
                  <a:lnTo>
                    <a:pt x="1815954" y="0"/>
                  </a:lnTo>
                  <a:lnTo>
                    <a:pt x="181595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A2C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15954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438407" y="1385010"/>
            <a:ext cx="3758490" cy="7516979"/>
            <a:chOff x="0" y="0"/>
            <a:chExt cx="317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1587500" y="6350000"/>
                  </a:moveTo>
                  <a:lnTo>
                    <a:pt x="1587500" y="6350000"/>
                  </a:lnTo>
                  <a:cubicBezTo>
                    <a:pt x="711200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711200" y="0"/>
                    <a:pt x="1587500" y="0"/>
                  </a:cubicBezTo>
                  <a:lnTo>
                    <a:pt x="1587500" y="0"/>
                  </a:lnTo>
                  <a:cubicBezTo>
                    <a:pt x="2463800" y="0"/>
                    <a:pt x="3175000" y="711200"/>
                    <a:pt x="3175000" y="1587500"/>
                  </a:cubicBezTo>
                  <a:lnTo>
                    <a:pt x="3175000" y="4762500"/>
                  </a:lnTo>
                  <a:cubicBezTo>
                    <a:pt x="3175000" y="5638800"/>
                    <a:pt x="2463800" y="6350000"/>
                    <a:pt x="1587500" y="6350000"/>
                  </a:cubicBezTo>
                  <a:close/>
                </a:path>
              </a:pathLst>
            </a:custGeom>
            <a:solidFill>
              <a:srgbClr val="DDF19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98055" y="1385010"/>
            <a:ext cx="3758490" cy="7516979"/>
            <a:chOff x="0" y="0"/>
            <a:chExt cx="317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1587500" y="6350000"/>
                  </a:moveTo>
                  <a:lnTo>
                    <a:pt x="1587500" y="6350000"/>
                  </a:lnTo>
                  <a:cubicBezTo>
                    <a:pt x="711200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711200" y="0"/>
                    <a:pt x="1587500" y="0"/>
                  </a:cubicBezTo>
                  <a:lnTo>
                    <a:pt x="1587500" y="0"/>
                  </a:lnTo>
                  <a:cubicBezTo>
                    <a:pt x="2463800" y="0"/>
                    <a:pt x="3175000" y="711200"/>
                    <a:pt x="3175000" y="1587500"/>
                  </a:cubicBezTo>
                  <a:lnTo>
                    <a:pt x="3175000" y="4762500"/>
                  </a:lnTo>
                  <a:cubicBezTo>
                    <a:pt x="3175000" y="5638800"/>
                    <a:pt x="2463800" y="6350000"/>
                    <a:pt x="1587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40846" t="-18068" r="-35614" b="-1436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83699" y="7202245"/>
            <a:ext cx="5127554" cy="1135571"/>
            <a:chOff x="0" y="0"/>
            <a:chExt cx="7601297" cy="16834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601297" cy="1683417"/>
            </a:xfrm>
            <a:custGeom>
              <a:avLst/>
              <a:gdLst/>
              <a:ahLst/>
              <a:cxnLst/>
              <a:rect r="r" b="b" t="t" l="l"/>
              <a:pathLst>
                <a:path h="1683417" w="7601297">
                  <a:moveTo>
                    <a:pt x="15099" y="0"/>
                  </a:moveTo>
                  <a:lnTo>
                    <a:pt x="7586199" y="0"/>
                  </a:lnTo>
                  <a:cubicBezTo>
                    <a:pt x="7594537" y="0"/>
                    <a:pt x="7601297" y="6760"/>
                    <a:pt x="7601297" y="15099"/>
                  </a:cubicBezTo>
                  <a:lnTo>
                    <a:pt x="7601297" y="1668319"/>
                  </a:lnTo>
                  <a:cubicBezTo>
                    <a:pt x="7601297" y="1672323"/>
                    <a:pt x="7599707" y="1676164"/>
                    <a:pt x="7596875" y="1678995"/>
                  </a:cubicBezTo>
                  <a:cubicBezTo>
                    <a:pt x="7594043" y="1681827"/>
                    <a:pt x="7590203" y="1683417"/>
                    <a:pt x="7586199" y="1683417"/>
                  </a:cubicBezTo>
                  <a:lnTo>
                    <a:pt x="15099" y="1683417"/>
                  </a:lnTo>
                  <a:cubicBezTo>
                    <a:pt x="6760" y="1683417"/>
                    <a:pt x="0" y="1676658"/>
                    <a:pt x="0" y="1668319"/>
                  </a:cubicBezTo>
                  <a:lnTo>
                    <a:pt x="0" y="15099"/>
                  </a:lnTo>
                  <a:cubicBezTo>
                    <a:pt x="0" y="6760"/>
                    <a:pt x="6760" y="0"/>
                    <a:pt x="15099" y="0"/>
                  </a:cubicBezTo>
                  <a:close/>
                </a:path>
              </a:pathLst>
            </a:custGeom>
            <a:solidFill>
              <a:srgbClr val="F9F0DC"/>
            </a:solidFill>
            <a:ln cap="sq">
              <a:noFill/>
              <a:prstDash val="sysDot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601297" cy="1721517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Drag and drop your photo or video! Click the sample 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photo or video and</a:t>
              </a:r>
              <a:r>
                <a:rPr lang="en-US" b="true" sz="1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 delete. Select yours 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from the</a:t>
              </a:r>
              <a:r>
                <a:rPr lang="en-US" b="true" sz="1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 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Uploads tab,</a:t>
              </a:r>
              <a:r>
                <a:rPr lang="en-US" b="true" sz="1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 drag, 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and then </a:t>
              </a:r>
              <a:r>
                <a:rPr lang="en-US" b="true" sz="1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drop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 inside the frame!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44627" y="1949184"/>
            <a:ext cx="9214673" cy="6388632"/>
            <a:chOff x="0" y="0"/>
            <a:chExt cx="12286231" cy="851817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"/>
              <a:ext cx="11382220" cy="1704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199"/>
                </a:lnSpc>
              </a:pPr>
              <a:r>
                <a:rPr lang="en-US" sz="8499">
                  <a:solidFill>
                    <a:srgbClr val="2A2C2E"/>
                  </a:solidFill>
                  <a:latin typeface="Heebo Bold"/>
                  <a:ea typeface="Heebo Bold"/>
                  <a:cs typeface="Heebo Bold"/>
                  <a:sym typeface="Heebo Bold"/>
                </a:rPr>
                <a:t>Hello there!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939691"/>
              <a:ext cx="11382220" cy="16086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b="true" sz="3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Congratulations on passing</a:t>
              </a:r>
            </a:p>
            <a:p>
              <a:pPr algn="l">
                <a:lnSpc>
                  <a:spcPts val="4900"/>
                </a:lnSpc>
              </a:pPr>
              <a:r>
                <a:rPr lang="en-US" b="true" sz="3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your initial interviews!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296696"/>
              <a:ext cx="12286231" cy="4221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We're moving forward to the next stage of your application process: </a:t>
              </a:r>
              <a:r>
                <a:rPr lang="en-US" sz="2400" b="true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the skills assessment challenge.</a:t>
              </a:r>
            </a:p>
            <a:p>
              <a:pPr algn="l">
                <a:lnSpc>
                  <a:spcPts val="3600"/>
                </a:lnSpc>
              </a:pP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This challenge is an avenue for you to demonstrate your expertise, so take your time and create your best output yet.</a:t>
              </a:r>
            </a:p>
            <a:p>
              <a:pPr algn="l">
                <a:lnSpc>
                  <a:spcPts val="3600"/>
                </a:lnSpc>
              </a:pP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Should you have any questions, send us a message. </a:t>
              </a:r>
              <a:r>
                <a:rPr lang="en-US" sz="2400" b="true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Good luck!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B9D4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54305"/>
            <a:ext cx="7133784" cy="10595611"/>
            <a:chOff x="0" y="0"/>
            <a:chExt cx="1878857" cy="2790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8857" cy="2790614"/>
            </a:xfrm>
            <a:custGeom>
              <a:avLst/>
              <a:gdLst/>
              <a:ahLst/>
              <a:cxnLst/>
              <a:rect r="r" b="b" t="t" l="l"/>
              <a:pathLst>
                <a:path h="2790614" w="1878857">
                  <a:moveTo>
                    <a:pt x="108525" y="0"/>
                  </a:moveTo>
                  <a:lnTo>
                    <a:pt x="1770332" y="0"/>
                  </a:lnTo>
                  <a:cubicBezTo>
                    <a:pt x="1830269" y="0"/>
                    <a:pt x="1878857" y="48588"/>
                    <a:pt x="1878857" y="108525"/>
                  </a:cubicBezTo>
                  <a:lnTo>
                    <a:pt x="1878857" y="2682089"/>
                  </a:lnTo>
                  <a:cubicBezTo>
                    <a:pt x="1878857" y="2710871"/>
                    <a:pt x="1867423" y="2738475"/>
                    <a:pt x="1847071" y="2758827"/>
                  </a:cubicBezTo>
                  <a:cubicBezTo>
                    <a:pt x="1826718" y="2779180"/>
                    <a:pt x="1799115" y="2790614"/>
                    <a:pt x="1770332" y="2790614"/>
                  </a:cubicBezTo>
                  <a:lnTo>
                    <a:pt x="108525" y="2790614"/>
                  </a:lnTo>
                  <a:cubicBezTo>
                    <a:pt x="79742" y="2790614"/>
                    <a:pt x="52138" y="2779180"/>
                    <a:pt x="31786" y="2758827"/>
                  </a:cubicBezTo>
                  <a:cubicBezTo>
                    <a:pt x="11434" y="2738475"/>
                    <a:pt x="0" y="2710871"/>
                    <a:pt x="0" y="2682089"/>
                  </a:cubicBezTo>
                  <a:lnTo>
                    <a:pt x="0" y="108525"/>
                  </a:lnTo>
                  <a:cubicBezTo>
                    <a:pt x="0" y="79742"/>
                    <a:pt x="11434" y="52138"/>
                    <a:pt x="31786" y="31786"/>
                  </a:cubicBezTo>
                  <a:cubicBezTo>
                    <a:pt x="52138" y="11434"/>
                    <a:pt x="79742" y="0"/>
                    <a:pt x="108525" y="0"/>
                  </a:cubicBezTo>
                  <a:close/>
                </a:path>
              </a:pathLst>
            </a:custGeom>
            <a:solidFill>
              <a:srgbClr val="6B80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78857" cy="2866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671661" y="0"/>
            <a:ext cx="9798879" cy="10287000"/>
            <a:chOff x="0" y="0"/>
            <a:chExt cx="2580775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807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80775">
                  <a:moveTo>
                    <a:pt x="79008" y="0"/>
                  </a:moveTo>
                  <a:lnTo>
                    <a:pt x="2501766" y="0"/>
                  </a:lnTo>
                  <a:cubicBezTo>
                    <a:pt x="2522721" y="0"/>
                    <a:pt x="2542817" y="8324"/>
                    <a:pt x="2557634" y="23141"/>
                  </a:cubicBezTo>
                  <a:cubicBezTo>
                    <a:pt x="2572451" y="37958"/>
                    <a:pt x="2580775" y="58054"/>
                    <a:pt x="2580775" y="79008"/>
                  </a:cubicBezTo>
                  <a:lnTo>
                    <a:pt x="2580775" y="2630325"/>
                  </a:lnTo>
                  <a:cubicBezTo>
                    <a:pt x="2580775" y="2651279"/>
                    <a:pt x="2572451" y="2671375"/>
                    <a:pt x="2557634" y="2686192"/>
                  </a:cubicBezTo>
                  <a:cubicBezTo>
                    <a:pt x="2542817" y="2701009"/>
                    <a:pt x="2522721" y="2709333"/>
                    <a:pt x="2501766" y="2709333"/>
                  </a:cubicBezTo>
                  <a:lnTo>
                    <a:pt x="79008" y="2709333"/>
                  </a:lnTo>
                  <a:cubicBezTo>
                    <a:pt x="35373" y="2709333"/>
                    <a:pt x="0" y="2673960"/>
                    <a:pt x="0" y="2630325"/>
                  </a:cubicBezTo>
                  <a:lnTo>
                    <a:pt x="0" y="79008"/>
                  </a:lnTo>
                  <a:cubicBezTo>
                    <a:pt x="0" y="58054"/>
                    <a:pt x="8324" y="37958"/>
                    <a:pt x="23141" y="23141"/>
                  </a:cubicBezTo>
                  <a:cubicBezTo>
                    <a:pt x="37958" y="8324"/>
                    <a:pt x="58054" y="0"/>
                    <a:pt x="790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580775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3006747" y="0"/>
            <a:ext cx="9798879" cy="10287000"/>
            <a:chOff x="0" y="0"/>
            <a:chExt cx="2580775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807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80775">
                  <a:moveTo>
                    <a:pt x="79008" y="0"/>
                  </a:moveTo>
                  <a:lnTo>
                    <a:pt x="2501766" y="0"/>
                  </a:lnTo>
                  <a:cubicBezTo>
                    <a:pt x="2522721" y="0"/>
                    <a:pt x="2542817" y="8324"/>
                    <a:pt x="2557634" y="23141"/>
                  </a:cubicBezTo>
                  <a:cubicBezTo>
                    <a:pt x="2572451" y="37958"/>
                    <a:pt x="2580775" y="58054"/>
                    <a:pt x="2580775" y="79008"/>
                  </a:cubicBezTo>
                  <a:lnTo>
                    <a:pt x="2580775" y="2630325"/>
                  </a:lnTo>
                  <a:cubicBezTo>
                    <a:pt x="2580775" y="2651279"/>
                    <a:pt x="2572451" y="2671375"/>
                    <a:pt x="2557634" y="2686192"/>
                  </a:cubicBezTo>
                  <a:cubicBezTo>
                    <a:pt x="2542817" y="2701009"/>
                    <a:pt x="2522721" y="2709333"/>
                    <a:pt x="2501766" y="2709333"/>
                  </a:cubicBezTo>
                  <a:lnTo>
                    <a:pt x="79008" y="2709333"/>
                  </a:lnTo>
                  <a:cubicBezTo>
                    <a:pt x="35373" y="2709333"/>
                    <a:pt x="0" y="2673960"/>
                    <a:pt x="0" y="2630325"/>
                  </a:cubicBezTo>
                  <a:lnTo>
                    <a:pt x="0" y="79008"/>
                  </a:lnTo>
                  <a:cubicBezTo>
                    <a:pt x="0" y="58054"/>
                    <a:pt x="8324" y="37958"/>
                    <a:pt x="23141" y="23141"/>
                  </a:cubicBezTo>
                  <a:cubicBezTo>
                    <a:pt x="37958" y="8324"/>
                    <a:pt x="58054" y="0"/>
                    <a:pt x="79008" y="0"/>
                  </a:cubicBezTo>
                  <a:close/>
                </a:path>
              </a:pathLst>
            </a:custGeom>
            <a:solidFill>
              <a:srgbClr val="2A2C2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580775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028700"/>
            <a:ext cx="5059131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F9F0DC"/>
                </a:solidFill>
                <a:latin typeface="Heebo Bold"/>
                <a:ea typeface="Heebo Bold"/>
                <a:cs typeface="Heebo Bold"/>
                <a:sym typeface="Heebo Bold"/>
              </a:rPr>
              <a:t>Resource 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F9F0DC"/>
                </a:solidFill>
                <a:latin typeface="Heebo Bold"/>
                <a:ea typeface="Heebo Bold"/>
                <a:cs typeface="Heebo Bold"/>
                <a:sym typeface="Heebo Bold"/>
              </a:rPr>
              <a:t>Page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073140"/>
            <a:ext cx="5328663" cy="318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9F0DC"/>
                </a:solidFill>
                <a:latin typeface="Be Vietnam"/>
                <a:ea typeface="Be Vietnam"/>
                <a:cs typeface="Be Vietnam"/>
                <a:sym typeface="Be Vietnam"/>
              </a:rPr>
              <a:t>Presenting live not your thing?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9F0DC"/>
                </a:solidFill>
                <a:latin typeface="Be Vietnam"/>
                <a:ea typeface="Be Vietnam"/>
                <a:cs typeface="Be Vietnam"/>
                <a:sym typeface="Be Vietnam"/>
              </a:rPr>
              <a:t>No worries! Record your Canva Presentation your audience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9F0DC"/>
                </a:solidFill>
                <a:latin typeface="Be Vietnam"/>
                <a:ea typeface="Be Vietnam"/>
                <a:cs typeface="Be Vietnam"/>
                <a:sym typeface="Be Vietnam"/>
              </a:rPr>
              <a:t>can watch at their own pace. 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9F0DC"/>
                </a:solidFill>
                <a:latin typeface="Be Vietnam"/>
                <a:ea typeface="Be Vietnam"/>
                <a:cs typeface="Be Vietnam"/>
                <a:sym typeface="Be Vietnam"/>
              </a:rPr>
              <a:t>Don't forget to delete or hide this page before presenting.  </a:t>
            </a:r>
          </a:p>
        </p:txBody>
      </p: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8212399" y="1028700"/>
          <a:ext cx="8773989" cy="8220075"/>
        </p:xfrm>
        <a:graphic>
          <a:graphicData uri="http://schemas.openxmlformats.org/drawingml/2006/table">
            <a:tbl>
              <a:tblPr/>
              <a:tblGrid>
                <a:gridCol w="6780881"/>
              </a:tblGrid>
              <a:tr h="13700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Click the Share button on the top right corner</a:t>
                      </a:r>
                      <a:endParaRPr lang="en-US" sz="1100"/>
                    </a:p>
                    <a:p>
                      <a:pPr algn="l">
                        <a:lnSpc>
                          <a:spcPts val="2660"/>
                        </a:lnSpc>
                      </a:pPr>
                      <a:r>
                        <a:rPr lang="en-US" sz="19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of your screen and select</a:t>
                      </a:r>
                      <a:r>
                        <a:rPr lang="en-US" sz="1900" b="true">
                          <a:solidFill>
                            <a:srgbClr val="2A2C2E"/>
                          </a:solidFill>
                          <a:latin typeface="Be Vietnam Bold"/>
                          <a:ea typeface="Be Vietnam Bold"/>
                          <a:cs typeface="Be Vietnam Bold"/>
                          <a:sym typeface="Be Vietnam Bold"/>
                        </a:rPr>
                        <a:t> 'Present and Record.'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00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Click</a:t>
                      </a:r>
                      <a:r>
                        <a:rPr lang="en-US" sz="1900" b="true">
                          <a:solidFill>
                            <a:srgbClr val="2A2C2E"/>
                          </a:solidFill>
                          <a:latin typeface="Be Vietnam Bold"/>
                          <a:ea typeface="Be Vietnam Bold"/>
                          <a:cs typeface="Be Vietnam Bold"/>
                          <a:sym typeface="Be Vietnam Bold"/>
                        </a:rPr>
                        <a:t> ‘Go to recording studio,’</a:t>
                      </a:r>
                      <a:r>
                        <a:rPr lang="en-US" sz="19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 where you can choose the video</a:t>
                      </a:r>
                      <a:endParaRPr lang="en-US" sz="1100"/>
                    </a:p>
                    <a:p>
                      <a:pPr algn="l">
                        <a:lnSpc>
                          <a:spcPts val="2660"/>
                        </a:lnSpc>
                      </a:pPr>
                      <a:r>
                        <a:rPr lang="en-US" sz="19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and audio source for your video presentation.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00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Feel free to choose the</a:t>
                      </a:r>
                      <a:r>
                        <a:rPr lang="en-US" sz="1900" b="true">
                          <a:solidFill>
                            <a:srgbClr val="2A2C2E"/>
                          </a:solidFill>
                          <a:latin typeface="Be Vietnam Bold"/>
                          <a:ea typeface="Be Vietnam Bold"/>
                          <a:cs typeface="Be Vietnam Bold"/>
                          <a:sym typeface="Be Vietnam Bold"/>
                        </a:rPr>
                        <a:t> ‘No camera’</a:t>
                      </a:r>
                      <a:r>
                        <a:rPr lang="en-US" sz="19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 option and record your voice only.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00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Start recording, and press </a:t>
                      </a:r>
                      <a:r>
                        <a:rPr lang="en-US" sz="1900" b="true">
                          <a:solidFill>
                            <a:srgbClr val="2A2C2E"/>
                          </a:solidFill>
                          <a:latin typeface="Be Vietnam Bold"/>
                          <a:ea typeface="Be Vietnam Bold"/>
                          <a:cs typeface="Be Vietnam Bold"/>
                          <a:sym typeface="Be Vietnam Bold"/>
                        </a:rPr>
                        <a:t>pause</a:t>
                      </a:r>
                      <a:r>
                        <a:rPr lang="en-US" sz="19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 in between takes if you have to.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00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Once you're done, download your Canva Presentation in</a:t>
                      </a:r>
                      <a:r>
                        <a:rPr lang="en-US" sz="1900" b="true">
                          <a:solidFill>
                            <a:srgbClr val="2A2C2E"/>
                          </a:solidFill>
                          <a:latin typeface="Be Vietnam Bold"/>
                          <a:ea typeface="Be Vietnam Bold"/>
                          <a:cs typeface="Be Vietnam Bold"/>
                          <a:sym typeface="Be Vietnam Bold"/>
                        </a:rPr>
                        <a:t> MP4 file format</a:t>
                      </a:r>
                      <a:endParaRPr lang="en-US" sz="1100"/>
                    </a:p>
                    <a:p>
                      <a:pPr algn="l">
                        <a:lnSpc>
                          <a:spcPts val="2660"/>
                        </a:lnSpc>
                      </a:pPr>
                      <a:r>
                        <a:rPr lang="en-US" sz="19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or get a link to your Talking Presentation and share it with others.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00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You can also record a video inside the editor!</a:t>
                      </a:r>
                      <a:endParaRPr lang="en-US" sz="1100"/>
                    </a:p>
                    <a:p>
                      <a:pPr algn="l">
                        <a:lnSpc>
                          <a:spcPts val="2660"/>
                        </a:lnSpc>
                      </a:pPr>
                      <a:r>
                        <a:rPr lang="en-US" sz="19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Go to </a:t>
                      </a:r>
                      <a:r>
                        <a:rPr lang="en-US" sz="1900" b="true">
                          <a:solidFill>
                            <a:srgbClr val="2A2C2E"/>
                          </a:solidFill>
                          <a:latin typeface="Be Vietnam Bold"/>
                          <a:ea typeface="Be Vietnam Bold"/>
                          <a:cs typeface="Be Vietnam Bold"/>
                          <a:sym typeface="Be Vietnam Bold"/>
                        </a:rPr>
                        <a:t>'Uploads'</a:t>
                      </a:r>
                      <a:r>
                        <a:rPr lang="en-US" sz="1900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 and click on </a:t>
                      </a:r>
                      <a:r>
                        <a:rPr lang="en-US" sz="1900" b="true">
                          <a:solidFill>
                            <a:srgbClr val="2A2C2E"/>
                          </a:solidFill>
                          <a:latin typeface="Be Vietnam Bold"/>
                          <a:ea typeface="Be Vietnam Bold"/>
                          <a:cs typeface="Be Vietnam Bold"/>
                          <a:sym typeface="Be Vietnam Bold"/>
                        </a:rPr>
                        <a:t>'Record yourself'.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9F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0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77687" y="7753350"/>
            <a:ext cx="8381613" cy="1504950"/>
            <a:chOff x="0" y="0"/>
            <a:chExt cx="2207503" cy="3963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07503" cy="396365"/>
            </a:xfrm>
            <a:custGeom>
              <a:avLst/>
              <a:gdLst/>
              <a:ahLst/>
              <a:cxnLst/>
              <a:rect r="r" b="b" t="t" l="l"/>
              <a:pathLst>
                <a:path h="396365" w="2207503">
                  <a:moveTo>
                    <a:pt x="9237" y="0"/>
                  </a:moveTo>
                  <a:lnTo>
                    <a:pt x="2198266" y="0"/>
                  </a:lnTo>
                  <a:cubicBezTo>
                    <a:pt x="2200716" y="0"/>
                    <a:pt x="2203066" y="973"/>
                    <a:pt x="2204798" y="2705"/>
                  </a:cubicBezTo>
                  <a:cubicBezTo>
                    <a:pt x="2206530" y="4438"/>
                    <a:pt x="2207503" y="6787"/>
                    <a:pt x="2207503" y="9237"/>
                  </a:cubicBezTo>
                  <a:lnTo>
                    <a:pt x="2207503" y="387129"/>
                  </a:lnTo>
                  <a:cubicBezTo>
                    <a:pt x="2207503" y="389578"/>
                    <a:pt x="2206530" y="391928"/>
                    <a:pt x="2204798" y="393660"/>
                  </a:cubicBezTo>
                  <a:cubicBezTo>
                    <a:pt x="2203066" y="395392"/>
                    <a:pt x="2200716" y="396365"/>
                    <a:pt x="2198266" y="396365"/>
                  </a:cubicBezTo>
                  <a:lnTo>
                    <a:pt x="9237" y="396365"/>
                  </a:lnTo>
                  <a:cubicBezTo>
                    <a:pt x="6787" y="396365"/>
                    <a:pt x="4438" y="395392"/>
                    <a:pt x="2705" y="393660"/>
                  </a:cubicBezTo>
                  <a:cubicBezTo>
                    <a:pt x="973" y="391928"/>
                    <a:pt x="0" y="389578"/>
                    <a:pt x="0" y="387129"/>
                  </a:cubicBezTo>
                  <a:lnTo>
                    <a:pt x="0" y="9237"/>
                  </a:lnTo>
                  <a:cubicBezTo>
                    <a:pt x="0" y="6787"/>
                    <a:pt x="973" y="4438"/>
                    <a:pt x="2705" y="2705"/>
                  </a:cubicBezTo>
                  <a:cubicBezTo>
                    <a:pt x="4438" y="973"/>
                    <a:pt x="6787" y="0"/>
                    <a:pt x="9237" y="0"/>
                  </a:cubicBezTo>
                  <a:close/>
                </a:path>
              </a:pathLst>
            </a:custGeom>
            <a:solidFill>
              <a:srgbClr val="6B80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07503" cy="4344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F9F0DC"/>
                  </a:solidFill>
                  <a:latin typeface="Be Vietnam"/>
                  <a:ea typeface="Be Vietnam"/>
                  <a:cs typeface="Be Vietnam"/>
                  <a:sym typeface="Be Vietnam"/>
                </a:rPr>
                <a:t>Use links to go to a different page inside your presentation. </a:t>
              </a:r>
            </a:p>
            <a:p>
              <a:pPr algn="l">
                <a:lnSpc>
                  <a:spcPts val="2100"/>
                </a:lnSpc>
              </a:pP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F9F0DC"/>
                  </a:solidFill>
                  <a:latin typeface="Be Vietnam"/>
                  <a:ea typeface="Be Vietnam"/>
                  <a:cs typeface="Be Vietnam"/>
                  <a:sym typeface="Be Vietnam"/>
                </a:rPr>
                <a:t>Highlight the text you want to hyperlink, click the link symbol that appears above that text, then select from the dropdown the page that you want to connect.</a:t>
              </a: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877687" y="1028700"/>
          <a:ext cx="8381613" cy="5925030"/>
        </p:xfrm>
        <a:graphic>
          <a:graphicData uri="http://schemas.openxmlformats.org/drawingml/2006/table">
            <a:tbl>
              <a:tblPr/>
              <a:tblGrid>
                <a:gridCol w="1059977"/>
                <a:gridCol w="7321636"/>
              </a:tblGrid>
              <a:tr h="11850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  <a:hlinkClick r:id="rId2" action="ppaction://hlinksldjump"/>
                        </a:rPr>
                        <a:t>Your Awesome Company in a Nutshell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50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  <a:hlinkClick r:id="rId3" action="ppaction://hlinksldjump"/>
                        </a:rPr>
                        <a:t>The Role We're Looking to Fill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50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09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  <a:hlinkClick r:id="rId4" action="ppaction://hlinksldjump"/>
                        </a:rPr>
                        <a:t>The Skills Assessment Challenge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50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  <a:hlinkClick r:id="rId5" action="ppaction://hlinksldjump"/>
                        </a:rPr>
                        <a:t>Tips to Conquer the Challenge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50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A2C2E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  <a:hlinkClick r:id="rId6" action="ppaction://hlinksldjump"/>
                        </a:rPr>
                        <a:t>A Message From our Team Lead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A2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0" y="0"/>
            <a:ext cx="8170575" cy="10287000"/>
            <a:chOff x="0" y="0"/>
            <a:chExt cx="2151921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5192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51921">
                  <a:moveTo>
                    <a:pt x="0" y="0"/>
                  </a:moveTo>
                  <a:lnTo>
                    <a:pt x="2151921" y="0"/>
                  </a:lnTo>
                  <a:lnTo>
                    <a:pt x="21519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9D45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2151921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066800"/>
            <a:ext cx="6091099" cy="283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5"/>
              </a:lnSpc>
            </a:pPr>
            <a:r>
              <a:rPr lang="en-US" sz="6500">
                <a:solidFill>
                  <a:srgbClr val="2A2C2E"/>
                </a:solidFill>
                <a:latin typeface="Heebo Bold"/>
                <a:ea typeface="Heebo Bold"/>
                <a:cs typeface="Heebo Bold"/>
                <a:sym typeface="Heebo Bold"/>
              </a:rPr>
              <a:t>What this </a:t>
            </a:r>
            <a:r>
              <a:rPr lang="en-US" sz="6500">
                <a:solidFill>
                  <a:srgbClr val="6B8025"/>
                </a:solidFill>
                <a:latin typeface="Heebo Bold"/>
                <a:ea typeface="Heebo Bold"/>
                <a:cs typeface="Heebo Bold"/>
                <a:sym typeface="Heebo Bold"/>
              </a:rPr>
              <a:t>Challenge Brief</a:t>
            </a:r>
            <a:r>
              <a:rPr lang="en-US" sz="6500">
                <a:solidFill>
                  <a:srgbClr val="2A2C2E"/>
                </a:solidFill>
                <a:latin typeface="Heebo Bold"/>
                <a:ea typeface="Heebo Bold"/>
                <a:cs typeface="Heebo Bold"/>
                <a:sym typeface="Heebo Bold"/>
              </a:rPr>
              <a:t> contains: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8505825"/>
            <a:ext cx="3043049" cy="752475"/>
            <a:chOff x="0" y="0"/>
            <a:chExt cx="4057398" cy="10033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5340" cy="1003300"/>
            </a:xfrm>
            <a:custGeom>
              <a:avLst/>
              <a:gdLst/>
              <a:ahLst/>
              <a:cxnLst/>
              <a:rect r="r" b="b" t="t" l="l"/>
              <a:pathLst>
                <a:path h="1003300" w="1295340">
                  <a:moveTo>
                    <a:pt x="0" y="0"/>
                  </a:moveTo>
                  <a:lnTo>
                    <a:pt x="1295340" y="0"/>
                  </a:lnTo>
                  <a:lnTo>
                    <a:pt x="1295340" y="1003300"/>
                  </a:lnTo>
                  <a:lnTo>
                    <a:pt x="0" y="1003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511066" y="-19050"/>
              <a:ext cx="2546333" cy="9135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51"/>
                </a:lnSpc>
              </a:pPr>
              <a:r>
                <a:rPr lang="en-US" sz="2116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Your Awesome</a:t>
              </a:r>
            </a:p>
            <a:p>
              <a:pPr algn="l">
                <a:lnSpc>
                  <a:spcPts val="2751"/>
                </a:lnSpc>
                <a:spcBef>
                  <a:spcPct val="0"/>
                </a:spcBef>
              </a:pPr>
              <a:r>
                <a:rPr lang="en-US" sz="2116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Company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C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011920"/>
            <a:ext cx="3215357" cy="24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 u="sng">
                <a:solidFill>
                  <a:srgbClr val="F9F0DC"/>
                </a:solidFill>
                <a:latin typeface="Be Vietnam"/>
                <a:ea typeface="Be Vietnam"/>
                <a:cs typeface="Be Vietnam"/>
                <a:sym typeface="Be Vietnam"/>
                <a:hlinkClick r:id="rId2" action="ppaction://hlinksldjump"/>
              </a:rPr>
              <a:t>Back to Challenge Brief Overview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8910145" y="615315"/>
            <a:ext cx="2623185" cy="5246370"/>
            <a:chOff x="0" y="0"/>
            <a:chExt cx="317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1587500" y="6350000"/>
                  </a:moveTo>
                  <a:lnTo>
                    <a:pt x="1587500" y="6350000"/>
                  </a:lnTo>
                  <a:cubicBezTo>
                    <a:pt x="711200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711200" y="0"/>
                    <a:pt x="1587500" y="0"/>
                  </a:cubicBezTo>
                  <a:lnTo>
                    <a:pt x="1587500" y="0"/>
                  </a:lnTo>
                  <a:cubicBezTo>
                    <a:pt x="2463800" y="0"/>
                    <a:pt x="3175000" y="711200"/>
                    <a:pt x="3175000" y="1587500"/>
                  </a:cubicBezTo>
                  <a:lnTo>
                    <a:pt x="3175000" y="4762500"/>
                  </a:lnTo>
                  <a:cubicBezTo>
                    <a:pt x="3175000" y="5638800"/>
                    <a:pt x="2463800" y="6350000"/>
                    <a:pt x="1587500" y="63500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771057" y="1151448"/>
            <a:ext cx="5588873" cy="7984104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lnTo>
                    <a:pt x="2222500" y="6350000"/>
                  </a:ln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lnTo>
                    <a:pt x="2222500" y="0"/>
                  </a:ln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solidFill>
              <a:srgbClr val="DDF19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067532" y="1151448"/>
            <a:ext cx="5588873" cy="7984104"/>
            <a:chOff x="0" y="0"/>
            <a:chExt cx="444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lnTo>
                    <a:pt x="2222500" y="6350000"/>
                  </a:ln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lnTo>
                    <a:pt x="2222500" y="0"/>
                  </a:ln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4969" t="-15474" r="-128246" b="-261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7106182"/>
            <a:ext cx="5734486" cy="1135571"/>
            <a:chOff x="0" y="0"/>
            <a:chExt cx="8501039" cy="16834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01039" cy="1683417"/>
            </a:xfrm>
            <a:custGeom>
              <a:avLst/>
              <a:gdLst/>
              <a:ahLst/>
              <a:cxnLst/>
              <a:rect r="r" b="b" t="t" l="l"/>
              <a:pathLst>
                <a:path h="1683417" w="8501039">
                  <a:moveTo>
                    <a:pt x="13501" y="0"/>
                  </a:moveTo>
                  <a:lnTo>
                    <a:pt x="8487539" y="0"/>
                  </a:lnTo>
                  <a:cubicBezTo>
                    <a:pt x="8491119" y="0"/>
                    <a:pt x="8494553" y="1422"/>
                    <a:pt x="8497085" y="3954"/>
                  </a:cubicBezTo>
                  <a:cubicBezTo>
                    <a:pt x="8499617" y="6486"/>
                    <a:pt x="8501039" y="9920"/>
                    <a:pt x="8501039" y="13501"/>
                  </a:cubicBezTo>
                  <a:lnTo>
                    <a:pt x="8501039" y="1669917"/>
                  </a:lnTo>
                  <a:cubicBezTo>
                    <a:pt x="8501039" y="1677373"/>
                    <a:pt x="8494995" y="1683417"/>
                    <a:pt x="8487539" y="1683417"/>
                  </a:cubicBezTo>
                  <a:lnTo>
                    <a:pt x="13501" y="1683417"/>
                  </a:lnTo>
                  <a:cubicBezTo>
                    <a:pt x="6044" y="1683417"/>
                    <a:pt x="0" y="1677373"/>
                    <a:pt x="0" y="1669917"/>
                  </a:cubicBezTo>
                  <a:lnTo>
                    <a:pt x="0" y="13501"/>
                  </a:lnTo>
                  <a:cubicBezTo>
                    <a:pt x="0" y="6044"/>
                    <a:pt x="6044" y="0"/>
                    <a:pt x="13501" y="0"/>
                  </a:cubicBezTo>
                  <a:close/>
                </a:path>
              </a:pathLst>
            </a:custGeom>
            <a:solidFill>
              <a:srgbClr val="F9F0DC"/>
            </a:solidFill>
            <a:ln cap="sq">
              <a:noFill/>
              <a:prstDash val="sysDot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501039" cy="1721517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l">
                <a:lnSpc>
                  <a:spcPts val="2100"/>
                </a:lnSpc>
              </a:pPr>
              <a:r>
                <a:rPr lang="en-US" sz="1500" b="true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Drag and drop your photo or video! Click the sample 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photo or video and</a:t>
              </a:r>
              <a:r>
                <a:rPr lang="en-US" sz="1500" b="true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 delete. Select yours 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from the</a:t>
              </a:r>
              <a:r>
                <a:rPr lang="en-US" sz="1500" b="true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 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Uploads tab,</a:t>
              </a:r>
              <a:r>
                <a:rPr lang="en-US" sz="1500" b="true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 drag, 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and then </a:t>
              </a:r>
              <a:r>
                <a:rPr lang="en-US" sz="1500" b="true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drop</a:t>
              </a:r>
              <a:r>
                <a:rPr lang="en-US" sz="15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 inside the frame!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66800"/>
            <a:ext cx="8115300" cy="283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5"/>
              </a:lnSpc>
            </a:pPr>
            <a:r>
              <a:rPr lang="en-US" sz="6500">
                <a:solidFill>
                  <a:srgbClr val="DDF195"/>
                </a:solidFill>
                <a:latin typeface="Heebo Bold"/>
                <a:ea typeface="Heebo Bold"/>
                <a:cs typeface="Heebo Bold"/>
                <a:sym typeface="Heebo Bold"/>
              </a:rPr>
              <a:t>Your Awesome Company</a:t>
            </a:r>
            <a:r>
              <a:rPr lang="en-US" sz="6500">
                <a:solidFill>
                  <a:srgbClr val="B9D45A"/>
                </a:solidFill>
                <a:latin typeface="Heebo Bold"/>
                <a:ea typeface="Heebo Bold"/>
                <a:cs typeface="Heebo Bold"/>
                <a:sym typeface="Heebo Bold"/>
              </a:rPr>
              <a:t> in a Nutshell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4453906"/>
            <a:ext cx="8011089" cy="1872583"/>
            <a:chOff x="0" y="0"/>
            <a:chExt cx="10681452" cy="249677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007703"/>
              <a:ext cx="10681452" cy="1489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</a:pPr>
              <a:r>
                <a:rPr lang="en-US" sz="2000" u="none">
                  <a:solidFill>
                    <a:srgbClr val="F9F0DC"/>
                  </a:solidFill>
                  <a:latin typeface="Be Vietnam"/>
                  <a:ea typeface="Be Vietnam"/>
                  <a:cs typeface="Be Vietnam"/>
                  <a:sym typeface="Be Vietnam"/>
                </a:rPr>
                <a:t>Briefly introduce your company's story. List down its offered products or services. Share facts about the company size</a:t>
              </a:r>
            </a:p>
            <a:p>
              <a:pPr algn="l" marL="0" indent="0" lvl="0">
                <a:lnSpc>
                  <a:spcPts val="3000"/>
                </a:lnSpc>
              </a:pPr>
              <a:r>
                <a:rPr lang="en-US" sz="2000" u="none">
                  <a:solidFill>
                    <a:srgbClr val="F9F0DC"/>
                  </a:solidFill>
                  <a:latin typeface="Be Vietnam"/>
                  <a:ea typeface="Be Vietnam"/>
                  <a:cs typeface="Be Vietnam"/>
                  <a:sym typeface="Be Vietnam"/>
                </a:rPr>
                <a:t>and locations.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10681452" cy="783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>
                  <a:solidFill>
                    <a:srgbClr val="F9F0DC"/>
                  </a:solidFill>
                  <a:latin typeface="Be Vietnam"/>
                  <a:ea typeface="Be Vietnam"/>
                  <a:cs typeface="Be Vietnam"/>
                  <a:sym typeface="Be Vietnam"/>
                </a:rPr>
                <a:t>Write a short company overview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0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04518" cy="10287000"/>
            <a:chOff x="0" y="0"/>
            <a:chExt cx="23978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978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97898">
                  <a:moveTo>
                    <a:pt x="0" y="0"/>
                  </a:moveTo>
                  <a:lnTo>
                    <a:pt x="2397898" y="0"/>
                  </a:lnTo>
                  <a:lnTo>
                    <a:pt x="23978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DF1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397898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25106" y="324989"/>
            <a:ext cx="8444725" cy="724561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44372" y="1103351"/>
            <a:ext cx="7229401" cy="568889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01913" y="7302752"/>
            <a:ext cx="5712429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</a:rPr>
              <a:t>Our financial metrics are</a:t>
            </a:r>
          </a:p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</a:rPr>
              <a:t>the</a:t>
            </a:r>
            <a:r>
              <a:rPr lang="en-US" b="true" sz="2799">
                <a:solidFill>
                  <a:srgbClr val="2A2C2E"/>
                </a:solidFill>
                <a:latin typeface="Be Vietnam Bold"/>
                <a:ea typeface="Be Vietnam Bold"/>
                <a:cs typeface="Be Vietnam Bold"/>
                <a:sym typeface="Be Vietnam Bold"/>
              </a:rPr>
              <a:t> best in the market.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2858" y="7302752"/>
            <a:ext cx="5712429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b="true" sz="2799">
                <a:solidFill>
                  <a:srgbClr val="2A2C2E"/>
                </a:solidFill>
                <a:latin typeface="Be Vietnam Bold"/>
                <a:ea typeface="Be Vietnam Bold"/>
                <a:cs typeface="Be Vietnam Bold"/>
                <a:sym typeface="Be Vietnam Bold"/>
              </a:rPr>
              <a:t>19 out of 21</a:t>
            </a:r>
            <a:r>
              <a:rPr lang="en-US" sz="2799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</a:rPr>
              <a:t> individuals rely</a:t>
            </a:r>
          </a:p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</a:rPr>
              <a:t>on our products and services.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130348"/>
            <a:ext cx="3215432" cy="24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 u="sng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  <a:hlinkClick r:id="rId4" action="ppaction://hlinksldjump"/>
              </a:rPr>
              <a:t>Back to Challenge Brief Overview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F19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351782" cy="10287000"/>
            <a:chOff x="0" y="0"/>
            <a:chExt cx="219964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964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99646">
                  <a:moveTo>
                    <a:pt x="0" y="0"/>
                  </a:moveTo>
                  <a:lnTo>
                    <a:pt x="2199646" y="0"/>
                  </a:lnTo>
                  <a:lnTo>
                    <a:pt x="219964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B80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199646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15373" y="1066800"/>
            <a:ext cx="6183875" cy="660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5"/>
              </a:lnSpc>
            </a:pPr>
            <a:r>
              <a:rPr lang="en-US" sz="6500">
                <a:solidFill>
                  <a:srgbClr val="DDF195"/>
                </a:solidFill>
                <a:latin typeface="Heebo Bold"/>
                <a:ea typeface="Heebo Bold"/>
                <a:cs typeface="Heebo Bold"/>
                <a:sym typeface="Heebo Bold"/>
              </a:rPr>
              <a:t>Our mission, vision, and values</a:t>
            </a:r>
            <a:r>
              <a:rPr lang="en-US" sz="6500">
                <a:solidFill>
                  <a:srgbClr val="F9F0DC"/>
                </a:solidFill>
                <a:latin typeface="Heebo Bold"/>
                <a:ea typeface="Heebo Bold"/>
                <a:cs typeface="Heebo Bold"/>
                <a:sym typeface="Heebo Bold"/>
              </a:rPr>
              <a:t> have </a:t>
            </a:r>
            <a:r>
              <a:rPr lang="en-US" b="true" sz="6500">
                <a:solidFill>
                  <a:srgbClr val="F9F0DC"/>
                </a:solidFill>
                <a:latin typeface="Heebo Bold Bold"/>
                <a:ea typeface="Heebo Bold Bold"/>
                <a:cs typeface="Heebo Bold Bold"/>
                <a:sym typeface="Heebo Bold Bold"/>
              </a:rPr>
              <a:t>remained unchanged</a:t>
            </a:r>
            <a:r>
              <a:rPr lang="en-US" sz="6500">
                <a:solidFill>
                  <a:srgbClr val="F9F0DC"/>
                </a:solidFill>
                <a:latin typeface="Heebo Bold"/>
                <a:ea typeface="Heebo Bold"/>
                <a:cs typeface="Heebo Bold"/>
                <a:sym typeface="Heebo Bold"/>
              </a:rPr>
              <a:t> since our foundation.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423573" y="1690518"/>
            <a:ext cx="6831043" cy="1407910"/>
            <a:chOff x="0" y="0"/>
            <a:chExt cx="9108057" cy="187721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9108057" cy="783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b="true" sz="3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Mission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96139"/>
              <a:ext cx="9108057" cy="981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</a:pPr>
              <a:r>
                <a:rPr lang="en-US" sz="2000" u="none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What is the company’s future direction and ambition?</a:t>
              </a:r>
            </a:p>
            <a:p>
              <a:pPr algn="l" marL="0" indent="0" lvl="0">
                <a:lnSpc>
                  <a:spcPts val="3000"/>
                </a:lnSpc>
              </a:pPr>
              <a:r>
                <a:rPr lang="en-US" sz="2000" u="none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What guides the employees and the work they do?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18889" y="4249045"/>
            <a:ext cx="6835727" cy="1788910"/>
            <a:chOff x="0" y="0"/>
            <a:chExt cx="9114302" cy="238521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9114302" cy="783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b="true" sz="3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Vision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96139"/>
              <a:ext cx="9114302" cy="1489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</a:pPr>
              <a:r>
                <a:rPr lang="en-US" sz="2000" u="none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What are the company’s ultimate goals?</a:t>
              </a:r>
            </a:p>
            <a:p>
              <a:pPr algn="l" marL="0" indent="0" lvl="0">
                <a:lnSpc>
                  <a:spcPts val="3000"/>
                </a:lnSpc>
              </a:pPr>
              <a:r>
                <a:rPr lang="en-US" sz="2000" u="none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What is the impact that it wants to leave in the local and global community?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423573" y="7188572"/>
            <a:ext cx="6835727" cy="1407910"/>
            <a:chOff x="0" y="0"/>
            <a:chExt cx="9114302" cy="187721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76200"/>
              <a:ext cx="9114302" cy="783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b="true" sz="3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Values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96139"/>
              <a:ext cx="9114302" cy="981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</a:pPr>
              <a:r>
                <a:rPr lang="en-US" sz="2000" u="none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What are the principles and philosophies driving the company? What are its non-negotiable standards?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9130348"/>
            <a:ext cx="3215357" cy="24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 u="sng">
                <a:solidFill>
                  <a:srgbClr val="F9F0DC"/>
                </a:solidFill>
                <a:latin typeface="Be Vietnam"/>
                <a:ea typeface="Be Vietnam"/>
                <a:cs typeface="Be Vietnam"/>
                <a:sym typeface="Be Vietnam"/>
                <a:hlinkClick r:id="rId2" action="ppaction://hlinksldjump"/>
              </a:rPr>
              <a:t>Back to Challenge Brief Overview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144000" y="4801548"/>
            <a:ext cx="683904" cy="683904"/>
          </a:xfrm>
          <a:custGeom>
            <a:avLst/>
            <a:gdLst/>
            <a:ahLst/>
            <a:cxnLst/>
            <a:rect r="r" b="b" t="t" l="l"/>
            <a:pathLst>
              <a:path h="683904" w="683904">
                <a:moveTo>
                  <a:pt x="0" y="0"/>
                </a:moveTo>
                <a:lnTo>
                  <a:pt x="683904" y="0"/>
                </a:lnTo>
                <a:lnTo>
                  <a:pt x="683904" y="683904"/>
                </a:lnTo>
                <a:lnTo>
                  <a:pt x="0" y="683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83791" y="7550575"/>
            <a:ext cx="604323" cy="683904"/>
          </a:xfrm>
          <a:custGeom>
            <a:avLst/>
            <a:gdLst/>
            <a:ahLst/>
            <a:cxnLst/>
            <a:rect r="r" b="b" t="t" l="l"/>
            <a:pathLst>
              <a:path h="683904" w="604323">
                <a:moveTo>
                  <a:pt x="0" y="0"/>
                </a:moveTo>
                <a:lnTo>
                  <a:pt x="604323" y="0"/>
                </a:lnTo>
                <a:lnTo>
                  <a:pt x="604323" y="683904"/>
                </a:lnTo>
                <a:lnTo>
                  <a:pt x="0" y="683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181926" y="2052521"/>
            <a:ext cx="608053" cy="683904"/>
          </a:xfrm>
          <a:custGeom>
            <a:avLst/>
            <a:gdLst/>
            <a:ahLst/>
            <a:cxnLst/>
            <a:rect r="r" b="b" t="t" l="l"/>
            <a:pathLst>
              <a:path h="683904" w="608053">
                <a:moveTo>
                  <a:pt x="0" y="0"/>
                </a:moveTo>
                <a:lnTo>
                  <a:pt x="608053" y="0"/>
                </a:lnTo>
                <a:lnTo>
                  <a:pt x="608053" y="683904"/>
                </a:lnTo>
                <a:lnTo>
                  <a:pt x="0" y="6839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C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78908" y="2337293"/>
            <a:ext cx="4410862" cy="2177505"/>
            <a:chOff x="0" y="0"/>
            <a:chExt cx="1317704" cy="6505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7704" cy="650509"/>
            </a:xfrm>
            <a:custGeom>
              <a:avLst/>
              <a:gdLst/>
              <a:ahLst/>
              <a:cxnLst/>
              <a:rect r="r" b="b" t="t" l="l"/>
              <a:pathLst>
                <a:path h="650509" w="1317704">
                  <a:moveTo>
                    <a:pt x="35104" y="0"/>
                  </a:moveTo>
                  <a:lnTo>
                    <a:pt x="1282600" y="0"/>
                  </a:lnTo>
                  <a:cubicBezTo>
                    <a:pt x="1301987" y="0"/>
                    <a:pt x="1317704" y="15717"/>
                    <a:pt x="1317704" y="35104"/>
                  </a:cubicBezTo>
                  <a:lnTo>
                    <a:pt x="1317704" y="615406"/>
                  </a:lnTo>
                  <a:cubicBezTo>
                    <a:pt x="1317704" y="634793"/>
                    <a:pt x="1301987" y="650509"/>
                    <a:pt x="1282600" y="650509"/>
                  </a:cubicBezTo>
                  <a:lnTo>
                    <a:pt x="35104" y="650509"/>
                  </a:lnTo>
                  <a:cubicBezTo>
                    <a:pt x="15717" y="650509"/>
                    <a:pt x="0" y="634793"/>
                    <a:pt x="0" y="615406"/>
                  </a:cubicBezTo>
                  <a:lnTo>
                    <a:pt x="0" y="35104"/>
                  </a:lnTo>
                  <a:cubicBezTo>
                    <a:pt x="0" y="15717"/>
                    <a:pt x="15717" y="0"/>
                    <a:pt x="35104" y="0"/>
                  </a:cubicBezTo>
                  <a:close/>
                </a:path>
              </a:pathLst>
            </a:custGeom>
            <a:solidFill>
              <a:srgbClr val="6B80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7704" cy="698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F9F0DC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Step 1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9F0DC"/>
                  </a:solidFill>
                  <a:latin typeface="Be Vietnam"/>
                  <a:ea typeface="Be Vietnam"/>
                  <a:cs typeface="Be Vietnam"/>
                  <a:sym typeface="Be Vietnam"/>
                </a:rPr>
                <a:t>Elaborate on the step.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13968" y="904618"/>
            <a:ext cx="13460064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B9D45A"/>
                </a:solidFill>
                <a:latin typeface="Be Vietnam"/>
                <a:ea typeface="Be Vietnam"/>
                <a:cs typeface="Be Vietnam"/>
                <a:sym typeface="Be Vietnam"/>
              </a:rPr>
              <a:t>This is what we're doing to</a:t>
            </a:r>
            <a:r>
              <a:rPr lang="en-US" b="true" sz="3500" i="true">
                <a:solidFill>
                  <a:srgbClr val="B9D45A"/>
                </a:solidFill>
                <a:latin typeface="Be Vietnam Bold Italics"/>
                <a:ea typeface="Be Vietnam Bold Italics"/>
                <a:cs typeface="Be Vietnam Bold Italics"/>
                <a:sym typeface="Be Vietnam Bold Italics"/>
              </a:rPr>
              <a:t> </a:t>
            </a:r>
            <a:r>
              <a:rPr lang="en-US" b="true" sz="3500">
                <a:solidFill>
                  <a:srgbClr val="B9D45A"/>
                </a:solidFill>
                <a:latin typeface="Be Vietnam Bold"/>
                <a:ea typeface="Be Vietnam Bold"/>
                <a:cs typeface="Be Vietnam Bold"/>
                <a:sym typeface="Be Vietnam Bold"/>
              </a:rPr>
              <a:t>achieve our goals.</a:t>
            </a:r>
          </a:p>
        </p:txBody>
      </p:sp>
      <p:sp>
        <p:nvSpPr>
          <p:cNvPr name="AutoShape 6" id="6"/>
          <p:cNvSpPr/>
          <p:nvPr/>
        </p:nvSpPr>
        <p:spPr>
          <a:xfrm>
            <a:off x="6289770" y="3426046"/>
            <a:ext cx="5708459" cy="0"/>
          </a:xfrm>
          <a:prstGeom prst="line">
            <a:avLst/>
          </a:prstGeom>
          <a:ln cap="flat" w="19050">
            <a:solidFill>
              <a:srgbClr val="F9F0D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6289770" y="6860954"/>
            <a:ext cx="5708459" cy="0"/>
          </a:xfrm>
          <a:prstGeom prst="line">
            <a:avLst/>
          </a:prstGeom>
          <a:ln cap="flat" w="19050">
            <a:solidFill>
              <a:srgbClr val="F9F0DC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878908" y="5772201"/>
            <a:ext cx="4410862" cy="2177505"/>
            <a:chOff x="0" y="0"/>
            <a:chExt cx="1317704" cy="6505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17704" cy="650509"/>
            </a:xfrm>
            <a:custGeom>
              <a:avLst/>
              <a:gdLst/>
              <a:ahLst/>
              <a:cxnLst/>
              <a:rect r="r" b="b" t="t" l="l"/>
              <a:pathLst>
                <a:path h="650509" w="1317704">
                  <a:moveTo>
                    <a:pt x="35104" y="0"/>
                  </a:moveTo>
                  <a:lnTo>
                    <a:pt x="1282600" y="0"/>
                  </a:lnTo>
                  <a:cubicBezTo>
                    <a:pt x="1301987" y="0"/>
                    <a:pt x="1317704" y="15717"/>
                    <a:pt x="1317704" y="35104"/>
                  </a:cubicBezTo>
                  <a:lnTo>
                    <a:pt x="1317704" y="615406"/>
                  </a:lnTo>
                  <a:cubicBezTo>
                    <a:pt x="1317704" y="634793"/>
                    <a:pt x="1301987" y="650509"/>
                    <a:pt x="1282600" y="650509"/>
                  </a:cubicBezTo>
                  <a:lnTo>
                    <a:pt x="35104" y="650509"/>
                  </a:lnTo>
                  <a:cubicBezTo>
                    <a:pt x="15717" y="650509"/>
                    <a:pt x="0" y="634793"/>
                    <a:pt x="0" y="615406"/>
                  </a:cubicBezTo>
                  <a:lnTo>
                    <a:pt x="0" y="35104"/>
                  </a:lnTo>
                  <a:cubicBezTo>
                    <a:pt x="0" y="15717"/>
                    <a:pt x="15717" y="0"/>
                    <a:pt x="35104" y="0"/>
                  </a:cubicBezTo>
                  <a:close/>
                </a:path>
              </a:pathLst>
            </a:custGeom>
            <a:solidFill>
              <a:srgbClr val="B9D45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17704" cy="698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Step 4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Elaborate on the step.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998230" y="2337293"/>
            <a:ext cx="4410862" cy="2177505"/>
            <a:chOff x="0" y="0"/>
            <a:chExt cx="1317704" cy="6505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17704" cy="650509"/>
            </a:xfrm>
            <a:custGeom>
              <a:avLst/>
              <a:gdLst/>
              <a:ahLst/>
              <a:cxnLst/>
              <a:rect r="r" b="b" t="t" l="l"/>
              <a:pathLst>
                <a:path h="650509" w="1317704">
                  <a:moveTo>
                    <a:pt x="35104" y="0"/>
                  </a:moveTo>
                  <a:lnTo>
                    <a:pt x="1282600" y="0"/>
                  </a:lnTo>
                  <a:cubicBezTo>
                    <a:pt x="1301987" y="0"/>
                    <a:pt x="1317704" y="15717"/>
                    <a:pt x="1317704" y="35104"/>
                  </a:cubicBezTo>
                  <a:lnTo>
                    <a:pt x="1317704" y="615406"/>
                  </a:lnTo>
                  <a:cubicBezTo>
                    <a:pt x="1317704" y="634793"/>
                    <a:pt x="1301987" y="650509"/>
                    <a:pt x="1282600" y="650509"/>
                  </a:cubicBezTo>
                  <a:lnTo>
                    <a:pt x="35104" y="650509"/>
                  </a:lnTo>
                  <a:cubicBezTo>
                    <a:pt x="15717" y="650509"/>
                    <a:pt x="0" y="634793"/>
                    <a:pt x="0" y="615406"/>
                  </a:cubicBezTo>
                  <a:lnTo>
                    <a:pt x="0" y="35104"/>
                  </a:lnTo>
                  <a:cubicBezTo>
                    <a:pt x="0" y="15717"/>
                    <a:pt x="15717" y="0"/>
                    <a:pt x="35104" y="0"/>
                  </a:cubicBezTo>
                  <a:close/>
                </a:path>
              </a:pathLst>
            </a:custGeom>
            <a:solidFill>
              <a:srgbClr val="B9D45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317704" cy="698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Step 2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Elaborate on the step.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998230" y="5772201"/>
            <a:ext cx="4410862" cy="2177505"/>
            <a:chOff x="0" y="0"/>
            <a:chExt cx="1317704" cy="6505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17704" cy="650509"/>
            </a:xfrm>
            <a:custGeom>
              <a:avLst/>
              <a:gdLst/>
              <a:ahLst/>
              <a:cxnLst/>
              <a:rect r="r" b="b" t="t" l="l"/>
              <a:pathLst>
                <a:path h="650509" w="1317704">
                  <a:moveTo>
                    <a:pt x="35104" y="0"/>
                  </a:moveTo>
                  <a:lnTo>
                    <a:pt x="1282600" y="0"/>
                  </a:lnTo>
                  <a:cubicBezTo>
                    <a:pt x="1301987" y="0"/>
                    <a:pt x="1317704" y="15717"/>
                    <a:pt x="1317704" y="35104"/>
                  </a:cubicBezTo>
                  <a:lnTo>
                    <a:pt x="1317704" y="615406"/>
                  </a:lnTo>
                  <a:cubicBezTo>
                    <a:pt x="1317704" y="634793"/>
                    <a:pt x="1301987" y="650509"/>
                    <a:pt x="1282600" y="650509"/>
                  </a:cubicBezTo>
                  <a:lnTo>
                    <a:pt x="35104" y="650509"/>
                  </a:lnTo>
                  <a:cubicBezTo>
                    <a:pt x="15717" y="650509"/>
                    <a:pt x="0" y="634793"/>
                    <a:pt x="0" y="615406"/>
                  </a:cubicBezTo>
                  <a:lnTo>
                    <a:pt x="0" y="35104"/>
                  </a:lnTo>
                  <a:cubicBezTo>
                    <a:pt x="0" y="15717"/>
                    <a:pt x="15717" y="0"/>
                    <a:pt x="35104" y="0"/>
                  </a:cubicBezTo>
                  <a:close/>
                </a:path>
              </a:pathLst>
            </a:custGeom>
            <a:solidFill>
              <a:srgbClr val="F9F0D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317704" cy="698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Step 3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Elaborate on the step.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4203661" y="4514799"/>
            <a:ext cx="0" cy="1257403"/>
          </a:xfrm>
          <a:prstGeom prst="line">
            <a:avLst/>
          </a:prstGeom>
          <a:ln cap="flat" w="19050">
            <a:solidFill>
              <a:srgbClr val="F9F0D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4084339" y="4514799"/>
            <a:ext cx="0" cy="1257403"/>
          </a:xfrm>
          <a:prstGeom prst="line">
            <a:avLst/>
          </a:prstGeom>
          <a:ln cap="flat" w="19050">
            <a:solidFill>
              <a:srgbClr val="F9F0DC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7536321" y="9248775"/>
            <a:ext cx="3215357" cy="24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 u="sng">
                <a:solidFill>
                  <a:srgbClr val="F9F0DC"/>
                </a:solidFill>
                <a:latin typeface="Be Vietnam"/>
                <a:ea typeface="Be Vietnam"/>
                <a:cs typeface="Be Vietnam"/>
                <a:sym typeface="Be Vietnam"/>
                <a:hlinkClick r:id="rId2" action="ppaction://hlinksldjump"/>
              </a:rPr>
              <a:t>Back to Challenge Brief Overview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F19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934656" cy="10287000"/>
            <a:chOff x="0" y="0"/>
            <a:chExt cx="235316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316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3160">
                  <a:moveTo>
                    <a:pt x="0" y="0"/>
                  </a:moveTo>
                  <a:lnTo>
                    <a:pt x="2353160" y="0"/>
                  </a:lnTo>
                  <a:lnTo>
                    <a:pt x="23531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F0D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353160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790663" y="1028700"/>
            <a:ext cx="3427281" cy="3427267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B9D45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043365" y="1028700"/>
            <a:ext cx="3427281" cy="3427267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9008" t="0" r="-11084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066965"/>
            <a:ext cx="7496233" cy="471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5"/>
              </a:lnSpc>
            </a:pPr>
            <a:r>
              <a:rPr lang="en-US" sz="6500">
                <a:solidFill>
                  <a:srgbClr val="2A2C2E"/>
                </a:solidFill>
                <a:latin typeface="Heebo Bold"/>
                <a:ea typeface="Heebo Bold"/>
                <a:cs typeface="Heebo Bold"/>
                <a:sym typeface="Heebo Bold"/>
              </a:rPr>
              <a:t>To reach our targets, we need unique individuals.</a:t>
            </a:r>
            <a:r>
              <a:rPr lang="en-US" b="true" sz="6500">
                <a:solidFill>
                  <a:srgbClr val="2A2C2E"/>
                </a:solidFill>
                <a:latin typeface="Heebo Bold Bold"/>
                <a:ea typeface="Heebo Bold Bold"/>
                <a:cs typeface="Heebo Bold Bold"/>
                <a:sym typeface="Heebo Bold Bold"/>
              </a:rPr>
              <a:t> </a:t>
            </a:r>
            <a:r>
              <a:rPr lang="en-US" b="true" sz="6500">
                <a:solidFill>
                  <a:srgbClr val="6B8025"/>
                </a:solidFill>
                <a:latin typeface="Heebo Bold Bold"/>
                <a:ea typeface="Heebo Bold Bold"/>
                <a:cs typeface="Heebo Bold Bold"/>
                <a:sym typeface="Heebo Bold Bold"/>
              </a:rPr>
              <a:t>This is where you come in!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130381"/>
            <a:ext cx="3539468" cy="246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 u="sng">
                <a:solidFill>
                  <a:srgbClr val="2A2C2E"/>
                </a:solidFill>
                <a:latin typeface="Be Vietnam"/>
                <a:ea typeface="Be Vietnam"/>
                <a:cs typeface="Be Vietnam"/>
                <a:sym typeface="Be Vietnam"/>
                <a:hlinkClick r:id="rId3" action="ppaction://hlinksldjump"/>
              </a:rPr>
              <a:t>Back to Challenge Brief Overview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519742" y="5608434"/>
            <a:ext cx="6474527" cy="2617937"/>
            <a:chOff x="0" y="0"/>
            <a:chExt cx="8632703" cy="349058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97902"/>
              <a:ext cx="8632703" cy="2392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Include an overview of the role profile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and primary responsibilities. You can opt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to use bullet points</a:t>
              </a:r>
            </a:p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2A2C2E"/>
                  </a:solidFill>
                  <a:latin typeface="Be Vietnam"/>
                  <a:ea typeface="Be Vietnam"/>
                  <a:cs typeface="Be Vietnam"/>
                  <a:sym typeface="Be Vietnam"/>
                </a:rPr>
                <a:t>Add as many as needed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8632703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b="true" sz="3500">
                  <a:solidFill>
                    <a:srgbClr val="2A2C2E"/>
                  </a:solidFill>
                  <a:latin typeface="Be Vietnam Bold"/>
                  <a:ea typeface="Be Vietnam Bold"/>
                  <a:cs typeface="Be Vietnam Bold"/>
                  <a:sym typeface="Be Vietnam Bold"/>
                </a:rPr>
                <a:t>Add the name of the role here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80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45031" y="1028700"/>
            <a:ext cx="11997938" cy="6908750"/>
            <a:chOff x="0" y="0"/>
            <a:chExt cx="15997250" cy="921166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451274"/>
              <a:ext cx="15997250" cy="6283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>
                  <a:solidFill>
                    <a:srgbClr val="F9F0DC"/>
                  </a:solidFill>
                  <a:latin typeface="Heebo Bold"/>
                  <a:ea typeface="Heebo Bold"/>
                  <a:cs typeface="Heebo Bold"/>
                  <a:sym typeface="Heebo Bold"/>
                </a:rPr>
                <a:t>The Skills Assessment </a:t>
              </a:r>
              <a:r>
                <a:rPr lang="en-US" sz="12000">
                  <a:solidFill>
                    <a:srgbClr val="DDF195"/>
                  </a:solidFill>
                  <a:latin typeface="Heebo Bold"/>
                  <a:ea typeface="Heebo Bold"/>
                  <a:cs typeface="Heebo Bold"/>
                  <a:sym typeface="Heebo Bold"/>
                </a:rPr>
                <a:t>Challenge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599725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9F0DC"/>
                  </a:solidFill>
                  <a:latin typeface="Be Vietnam"/>
                  <a:ea typeface="Be Vietnam"/>
                  <a:cs typeface="Be Vietnam"/>
                  <a:sym typeface="Be Vietnam"/>
                </a:rPr>
                <a:t>If you're ready,</a:t>
              </a:r>
              <a:r>
                <a:rPr lang="en-US" sz="3500" i="true">
                  <a:solidFill>
                    <a:srgbClr val="F9F0DC"/>
                  </a:solidFill>
                  <a:latin typeface="Be Vietnam Italics"/>
                  <a:ea typeface="Be Vietnam Italics"/>
                  <a:cs typeface="Be Vietnam Italics"/>
                  <a:sym typeface="Be Vietnam Italics"/>
                </a:rPr>
                <a:t> </a:t>
              </a:r>
              <a:r>
                <a:rPr lang="en-US" sz="3500">
                  <a:solidFill>
                    <a:srgbClr val="F9F0DC"/>
                  </a:solidFill>
                  <a:latin typeface="Be Vietnam"/>
                  <a:ea typeface="Be Vietnam"/>
                  <a:cs typeface="Be Vietnam"/>
                  <a:sym typeface="Be Vietnam"/>
                </a:rPr>
                <a:t>let's begin!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7253064" y="8024191"/>
              <a:ext cx="1491121" cy="1187475"/>
            </a:xfrm>
            <a:custGeom>
              <a:avLst/>
              <a:gdLst/>
              <a:ahLst/>
              <a:cxnLst/>
              <a:rect r="r" b="b" t="t" l="l"/>
              <a:pathLst>
                <a:path h="1187475" w="1491121">
                  <a:moveTo>
                    <a:pt x="0" y="0"/>
                  </a:moveTo>
                  <a:lnTo>
                    <a:pt x="1491122" y="0"/>
                  </a:lnTo>
                  <a:lnTo>
                    <a:pt x="1491122" y="1187475"/>
                  </a:lnTo>
                  <a:lnTo>
                    <a:pt x="0" y="1187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536321" y="9130348"/>
            <a:ext cx="3215357" cy="24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 u="sng">
                <a:solidFill>
                  <a:srgbClr val="F9F0DC"/>
                </a:solidFill>
                <a:latin typeface="Be Vietnam"/>
                <a:ea typeface="Be Vietnam"/>
                <a:cs typeface="Be Vietnam"/>
                <a:sym typeface="Be Vietnam"/>
                <a:hlinkClick r:id="rId4" action="ppaction://hlinksldjump"/>
              </a:rPr>
              <a:t>Back to Challenge Brief Overview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DAGWsVhOpJM</dc:identifier>
  <dcterms:modified xsi:type="dcterms:W3CDTF">2011-08-01T06:04:30Z</dcterms:modified>
  <cp:revision>1</cp:revision>
  <dc:title>Skills Assessment Presentation</dc:title>
</cp:coreProperties>
</file>